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9"/>
  </p:notesMasterIdLst>
  <p:sldIdLst>
    <p:sldId id="278" r:id="rId5"/>
    <p:sldId id="279" r:id="rId6"/>
    <p:sldId id="288" r:id="rId7"/>
    <p:sldId id="297" r:id="rId8"/>
    <p:sldId id="289" r:id="rId9"/>
    <p:sldId id="287" r:id="rId10"/>
    <p:sldId id="290" r:id="rId11"/>
    <p:sldId id="291" r:id="rId12"/>
    <p:sldId id="280" r:id="rId13"/>
    <p:sldId id="282" r:id="rId14"/>
    <p:sldId id="313" r:id="rId15"/>
    <p:sldId id="317" r:id="rId16"/>
    <p:sldId id="322" r:id="rId17"/>
    <p:sldId id="321" r:id="rId18"/>
    <p:sldId id="316" r:id="rId19"/>
    <p:sldId id="318" r:id="rId20"/>
    <p:sldId id="319" r:id="rId21"/>
    <p:sldId id="320" r:id="rId22"/>
    <p:sldId id="324" r:id="rId23"/>
    <p:sldId id="323" r:id="rId24"/>
    <p:sldId id="325" r:id="rId25"/>
    <p:sldId id="326" r:id="rId26"/>
    <p:sldId id="346" r:id="rId27"/>
    <p:sldId id="341" r:id="rId28"/>
    <p:sldId id="332" r:id="rId29"/>
    <p:sldId id="338" r:id="rId30"/>
    <p:sldId id="284" r:id="rId31"/>
    <p:sldId id="285" r:id="rId32"/>
    <p:sldId id="327" r:id="rId33"/>
    <p:sldId id="292" r:id="rId34"/>
    <p:sldId id="299" r:id="rId35"/>
    <p:sldId id="298" r:id="rId36"/>
    <p:sldId id="300" r:id="rId37"/>
    <p:sldId id="343" r:id="rId38"/>
    <p:sldId id="314" r:id="rId39"/>
    <p:sldId id="293" r:id="rId40"/>
    <p:sldId id="303" r:id="rId41"/>
    <p:sldId id="306" r:id="rId42"/>
    <p:sldId id="302" r:id="rId43"/>
    <p:sldId id="294" r:id="rId44"/>
    <p:sldId id="307" r:id="rId45"/>
    <p:sldId id="308" r:id="rId46"/>
    <p:sldId id="304" r:id="rId47"/>
    <p:sldId id="312" r:id="rId48"/>
    <p:sldId id="309" r:id="rId49"/>
    <p:sldId id="295" r:id="rId50"/>
    <p:sldId id="310" r:id="rId51"/>
    <p:sldId id="311" r:id="rId52"/>
    <p:sldId id="336" r:id="rId53"/>
    <p:sldId id="337" r:id="rId54"/>
    <p:sldId id="301" r:id="rId55"/>
    <p:sldId id="296" r:id="rId56"/>
    <p:sldId id="329" r:id="rId57"/>
    <p:sldId id="344" r:id="rId58"/>
    <p:sldId id="339" r:id="rId59"/>
    <p:sldId id="340" r:id="rId60"/>
    <p:sldId id="330" r:id="rId61"/>
    <p:sldId id="345" r:id="rId62"/>
    <p:sldId id="328" r:id="rId63"/>
    <p:sldId id="331" r:id="rId64"/>
    <p:sldId id="334" r:id="rId65"/>
    <p:sldId id="335" r:id="rId66"/>
    <p:sldId id="333" r:id="rId67"/>
    <p:sldId id="34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F9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3400-D19C-4847-A839-1BEEC495AA67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F542-A11E-4B63-A4A4-F6DA4602E9D2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A48B0-4CA2-4D96-BDB2-EE8EC8F7940B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FB7A-639B-4E36-9E0A-92A779C0E180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440E-10E8-4A34-8858-8DB9D7106D56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1486-D4B7-47D5-8C99-B357E0500360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24-D5FC-441D-8C49-47A60C395C0B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A3731-9E35-43DE-963C-ACDFE36BDAE0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2079B-91A8-4FAA-B5F0-C026A605B0E6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E1E7D-9849-43EB-AC06-C5F304508952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0377-B0AE-436A-8B37-A3A84B5F5D2D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E223-04B0-4725-9929-93AFF0E5BBE2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F024-1B03-40B0-AFF0-2115D28A7A81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F0226-A5AA-4D21-BCD5-00A296BA643E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8249-057A-4FFC-BC1A-ABCBC34F77A1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4B62B4E-3549-49E3-BEE2-4494B64BE68C}" type="datetime1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8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kruk?fbclid=IwAR3u_kJTzLppdEnV9Ttveamyevyfj_3uznYBH4MbkWuJNh5eqVvICbYYvcw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03.png"/><Relationship Id="rId7" Type="http://schemas.openxmlformats.org/officeDocument/2006/relationships/image" Target="../media/image6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79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python-chess.readthedocs.io/en/latest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362" y="1633979"/>
            <a:ext cx="4030307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Fantastic Chess Variants </a:t>
            </a:r>
            <a:br>
              <a:rPr lang="en-US" sz="4000" dirty="0"/>
            </a:br>
            <a:r>
              <a:rPr lang="en-US" sz="4000" dirty="0"/>
              <a:t>and </a:t>
            </a:r>
            <a:br>
              <a:rPr lang="en-US" sz="4000" dirty="0"/>
            </a:br>
            <a:r>
              <a:rPr lang="en-US" sz="4000" dirty="0"/>
              <a:t>How to Play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0" y="4157932"/>
            <a:ext cx="258078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Vel (Tien-Yun) Wu </a:t>
            </a:r>
          </a:p>
          <a:p>
            <a:pPr algn="l"/>
            <a:r>
              <a:rPr lang="zh-TW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巫天允</a:t>
            </a:r>
            <a:endParaRPr lang="en-US" sz="2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D9D3247-2BA0-4979-9F5B-40990A0F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69" y="4264494"/>
            <a:ext cx="1220131" cy="8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6C35-F248-45E4-9052-7C3B2FD8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532562D-2BBA-4B94-8599-5A7A8C04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15" y="0"/>
            <a:ext cx="10353762" cy="1257300"/>
          </a:xfrm>
        </p:spPr>
        <p:txBody>
          <a:bodyPr/>
          <a:lstStyle/>
          <a:p>
            <a:r>
              <a:rPr lang="en-US" sz="4400" dirty="0"/>
              <a:t>Movement Mechanics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9C702-683E-429C-A65B-02D04E28785F}"/>
              </a:ext>
            </a:extLst>
          </p:cNvPr>
          <p:cNvSpPr txBox="1"/>
          <p:nvPr/>
        </p:nvSpPr>
        <p:spPr>
          <a:xfrm>
            <a:off x="864508" y="4421078"/>
            <a:ext cx="2352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Knight</a:t>
            </a:r>
          </a:p>
          <a:p>
            <a:pPr algn="ctr"/>
            <a:endParaRPr lang="en-US" sz="2800" dirty="0"/>
          </a:p>
          <a:p>
            <a:r>
              <a:rPr lang="en-US" sz="2800" dirty="0"/>
              <a:t>♞White: “N”</a:t>
            </a:r>
          </a:p>
          <a:p>
            <a:r>
              <a:rPr lang="en-US" sz="2800" dirty="0"/>
              <a:t>♘Black: “n”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4C3AC-89C5-47FE-B099-FB90821691EA}"/>
              </a:ext>
            </a:extLst>
          </p:cNvPr>
          <p:cNvSpPr txBox="1"/>
          <p:nvPr/>
        </p:nvSpPr>
        <p:spPr>
          <a:xfrm>
            <a:off x="4533386" y="4421078"/>
            <a:ext cx="2352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Rook</a:t>
            </a:r>
          </a:p>
          <a:p>
            <a:pPr algn="ctr"/>
            <a:endParaRPr lang="en-US" sz="2800" dirty="0"/>
          </a:p>
          <a:p>
            <a:r>
              <a:rPr lang="en-US" sz="2800" dirty="0"/>
              <a:t>♜White: “R”</a:t>
            </a:r>
          </a:p>
          <a:p>
            <a:r>
              <a:rPr lang="en-US" sz="2800" dirty="0"/>
              <a:t>♖Black: “r”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610EB-1B4C-4BD3-B7A0-2046187F69B6}"/>
              </a:ext>
            </a:extLst>
          </p:cNvPr>
          <p:cNvSpPr txBox="1"/>
          <p:nvPr/>
        </p:nvSpPr>
        <p:spPr>
          <a:xfrm>
            <a:off x="8398680" y="4351536"/>
            <a:ext cx="2352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Pawn</a:t>
            </a:r>
          </a:p>
          <a:p>
            <a:pPr algn="ctr"/>
            <a:endParaRPr lang="en-US" sz="2800" dirty="0"/>
          </a:p>
          <a:p>
            <a:r>
              <a:rPr lang="en-US" sz="2800" b="1" dirty="0"/>
              <a:t>♙</a:t>
            </a:r>
            <a:r>
              <a:rPr lang="en-US" sz="2800" dirty="0"/>
              <a:t>White: “P”</a:t>
            </a:r>
          </a:p>
          <a:p>
            <a:r>
              <a:rPr lang="en-US" sz="2800" dirty="0"/>
              <a:t>♙Black: “p”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7313D-8047-43BD-9B32-9CD21328A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169" y="1286256"/>
            <a:ext cx="2787015" cy="2794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B2587-2A98-4AE8-B9C9-462756AF1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63" y="1257300"/>
            <a:ext cx="2815971" cy="2815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44BE69-ADBD-481C-8376-FC41AD59D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366" y="1286256"/>
            <a:ext cx="2823210" cy="28087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15CF77-BEE6-4BC5-B25E-1C201E65820D}"/>
              </a:ext>
            </a:extLst>
          </p:cNvPr>
          <p:cNvSpPr/>
          <p:nvPr/>
        </p:nvSpPr>
        <p:spPr>
          <a:xfrm>
            <a:off x="9398962" y="2610035"/>
            <a:ext cx="757093" cy="497150"/>
          </a:xfrm>
          <a:prstGeom prst="ellipse">
            <a:avLst/>
          </a:prstGeom>
          <a:noFill/>
          <a:ln>
            <a:solidFill>
              <a:srgbClr val="45F9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EA94E-ACD7-4FED-B448-F0333150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005B-0C52-4FF0-8E07-09091021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Movement Mechanics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43A6A0-ABF4-4080-81E7-90F9D35A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26" y="18669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9741F-FE41-4B0B-8450-93E60F17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2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005B-0C52-4FF0-8E07-09091021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Movement Mechanics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7C5E2-7F51-4426-8BC9-586D645CF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2850657"/>
          </a:xfrm>
        </p:spPr>
        <p:txBody>
          <a:bodyPr>
            <a:normAutofit/>
          </a:bodyPr>
          <a:lstStyle/>
          <a:p>
            <a:r>
              <a:rPr lang="en-US" sz="2400" dirty="0"/>
              <a:t>In the next slides, you will see each piece movement coded, sorted by developed first to last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E2ADB-16DC-4315-B8DC-0AB95966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78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005B-0C52-4FF0-8E07-09091021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/>
              <a:t>Movement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87BF-4D76-44B5-B9A5-2A8AD087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8510"/>
            <a:ext cx="5978072" cy="595296"/>
          </a:xfrm>
        </p:spPr>
        <p:txBody>
          <a:bodyPr anchor="ctr">
            <a:normAutofit/>
          </a:bodyPr>
          <a:lstStyle/>
          <a:p>
            <a:r>
              <a:rPr lang="en-US" dirty="0"/>
              <a:t>Knight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8" name="Picture 7" descr="Square&#10;&#10;Description automatically generated">
            <a:extLst>
              <a:ext uri="{FF2B5EF4-FFF2-40B4-BE49-F238E27FC236}">
                <a16:creationId xmlns:a16="http://schemas.microsoft.com/office/drawing/2014/main" id="{98384A80-BF0C-4C07-A95D-F93EE3B6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633" y="643466"/>
            <a:ext cx="2787015" cy="2794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26623-B6D5-470F-BEA9-E33FB554C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633" y="632607"/>
            <a:ext cx="2815971" cy="2815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D32B3-2E7F-478E-9232-700B529BE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7" y="2382190"/>
            <a:ext cx="6578170" cy="3715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1FDFE-391A-4B91-B8D0-DEA59BF56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388" y="3639846"/>
            <a:ext cx="5248758" cy="23511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7E9421E-B402-4F21-8FB1-B40624F977F3}"/>
              </a:ext>
            </a:extLst>
          </p:cNvPr>
          <p:cNvSpPr/>
          <p:nvPr/>
        </p:nvSpPr>
        <p:spPr>
          <a:xfrm>
            <a:off x="389070" y="2991775"/>
            <a:ext cx="5037654" cy="5237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EB3CE-5860-4DDD-9CAE-720EB59E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9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005B-0C52-4FF0-8E07-09091021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/>
              <a:t>Movement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87BF-4D76-44B5-B9A5-2A8AD087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8510"/>
            <a:ext cx="5978072" cy="595296"/>
          </a:xfrm>
        </p:spPr>
        <p:txBody>
          <a:bodyPr anchor="ctr">
            <a:normAutofit/>
          </a:bodyPr>
          <a:lstStyle/>
          <a:p>
            <a:r>
              <a:rPr lang="en-US" dirty="0"/>
              <a:t>Rook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8" name="Picture 7" descr="Square&#10;&#10;Description automatically generated">
            <a:extLst>
              <a:ext uri="{FF2B5EF4-FFF2-40B4-BE49-F238E27FC236}">
                <a16:creationId xmlns:a16="http://schemas.microsoft.com/office/drawing/2014/main" id="{98384A80-BF0C-4C07-A95D-F93EE3B6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633" y="643466"/>
            <a:ext cx="2787015" cy="279425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0ECC03B-D9A5-4D88-A85E-3FB1FD6A5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79" y="2263806"/>
            <a:ext cx="5978072" cy="3891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147FF-450B-489C-B944-80B8B1545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757" y="3720064"/>
            <a:ext cx="5495925" cy="23574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9290ED-BBF2-432F-A9DD-6968E54012D5}"/>
              </a:ext>
            </a:extLst>
          </p:cNvPr>
          <p:cNvSpPr/>
          <p:nvPr/>
        </p:nvSpPr>
        <p:spPr>
          <a:xfrm>
            <a:off x="517279" y="2859102"/>
            <a:ext cx="5037654" cy="3018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7FC314-DB45-4832-9985-314ABFEDC50C}"/>
              </a:ext>
            </a:extLst>
          </p:cNvPr>
          <p:cNvSpPr/>
          <p:nvPr/>
        </p:nvSpPr>
        <p:spPr>
          <a:xfrm>
            <a:off x="708666" y="3667253"/>
            <a:ext cx="1404219" cy="3018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744871-B891-4A4F-8526-53D402865646}"/>
              </a:ext>
            </a:extLst>
          </p:cNvPr>
          <p:cNvSpPr/>
          <p:nvPr/>
        </p:nvSpPr>
        <p:spPr>
          <a:xfrm>
            <a:off x="1410775" y="4685719"/>
            <a:ext cx="1148415" cy="3018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39A6-8D70-4DD9-946B-4A5416CA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9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005B-0C52-4FF0-8E07-09091021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/>
              <a:t>Movement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87BF-4D76-44B5-B9A5-2A8AD087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8510"/>
            <a:ext cx="5978072" cy="595296"/>
          </a:xfrm>
        </p:spPr>
        <p:txBody>
          <a:bodyPr anchor="ctr">
            <a:normAutofit/>
          </a:bodyPr>
          <a:lstStyle/>
          <a:p>
            <a:r>
              <a:rPr lang="en-US" dirty="0"/>
              <a:t>Bishop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8" name="Picture 7" descr="Square&#10;&#10;Description automatically generated">
            <a:extLst>
              <a:ext uri="{FF2B5EF4-FFF2-40B4-BE49-F238E27FC236}">
                <a16:creationId xmlns:a16="http://schemas.microsoft.com/office/drawing/2014/main" id="{98384A80-BF0C-4C07-A95D-F93EE3B6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633" y="643466"/>
            <a:ext cx="2787015" cy="2794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403A88-B5F5-4637-BF0B-AA396C0FF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007" y="643465"/>
            <a:ext cx="2823210" cy="2808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7D04B-88C5-4837-806F-420F81D42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68" y="2258688"/>
            <a:ext cx="6875230" cy="3871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C7836-4687-40F4-82CD-BB6DCE6A1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67" y="3866621"/>
            <a:ext cx="5262563" cy="23479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A586E6-0F1A-4870-8C71-55E1DC8C2719}"/>
              </a:ext>
            </a:extLst>
          </p:cNvPr>
          <p:cNvSpPr/>
          <p:nvPr/>
        </p:nvSpPr>
        <p:spPr>
          <a:xfrm>
            <a:off x="461571" y="2847820"/>
            <a:ext cx="5037654" cy="3018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C56D34-74E9-4BE6-BFB0-62320FC05CD3}"/>
              </a:ext>
            </a:extLst>
          </p:cNvPr>
          <p:cNvSpPr/>
          <p:nvPr/>
        </p:nvSpPr>
        <p:spPr>
          <a:xfrm>
            <a:off x="842939" y="3799643"/>
            <a:ext cx="1483011" cy="2105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A2271-7A14-4C71-AA41-5314D2E66F0B}"/>
              </a:ext>
            </a:extLst>
          </p:cNvPr>
          <p:cNvSpPr/>
          <p:nvPr/>
        </p:nvSpPr>
        <p:spPr>
          <a:xfrm>
            <a:off x="1367651" y="4660164"/>
            <a:ext cx="1483011" cy="2105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33FBB-301A-4746-9C18-7539755A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8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005B-0C52-4FF0-8E07-09091021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/>
              <a:t>Movement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87BF-4D76-44B5-B9A5-2A8AD087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8510"/>
            <a:ext cx="5978072" cy="595296"/>
          </a:xfrm>
        </p:spPr>
        <p:txBody>
          <a:bodyPr anchor="ctr">
            <a:normAutofit/>
          </a:bodyPr>
          <a:lstStyle/>
          <a:p>
            <a:r>
              <a:rPr lang="en-US" dirty="0"/>
              <a:t>Queen = Bishop + Rook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8" name="Picture 7" descr="Square&#10;&#10;Description automatically generated">
            <a:extLst>
              <a:ext uri="{FF2B5EF4-FFF2-40B4-BE49-F238E27FC236}">
                <a16:creationId xmlns:a16="http://schemas.microsoft.com/office/drawing/2014/main" id="{98384A80-BF0C-4C07-A95D-F93EE3B6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633" y="643466"/>
            <a:ext cx="2787015" cy="2794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3CF4E-B158-4447-A704-00FE7FAA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81" y="2220273"/>
            <a:ext cx="7317470" cy="3780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6E942-C8D9-4F91-8190-ED6C2DAF9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867" y="3567123"/>
            <a:ext cx="5353050" cy="2386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5A828-0268-4E70-9B6E-65E36C57F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633" y="643466"/>
            <a:ext cx="2808732" cy="28376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1969B0-8B77-42CD-985B-FDEC11DD1A4A}"/>
              </a:ext>
            </a:extLst>
          </p:cNvPr>
          <p:cNvSpPr/>
          <p:nvPr/>
        </p:nvSpPr>
        <p:spPr>
          <a:xfrm>
            <a:off x="389070" y="2700349"/>
            <a:ext cx="5037654" cy="52224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2B26FC-ED6F-4A73-B2F1-1838F7350DE8}"/>
              </a:ext>
            </a:extLst>
          </p:cNvPr>
          <p:cNvSpPr/>
          <p:nvPr/>
        </p:nvSpPr>
        <p:spPr>
          <a:xfrm>
            <a:off x="541470" y="3788776"/>
            <a:ext cx="1411617" cy="25944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1D98CF-52E4-4914-9FD0-151F826E62B6}"/>
              </a:ext>
            </a:extLst>
          </p:cNvPr>
          <p:cNvSpPr/>
          <p:nvPr/>
        </p:nvSpPr>
        <p:spPr>
          <a:xfrm>
            <a:off x="1076974" y="4635170"/>
            <a:ext cx="1411617" cy="25944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D6C5A-AFD1-4916-982A-1DB865F7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005B-0C52-4FF0-8E07-09091021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/>
              <a:t>Movement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87BF-4D76-44B5-B9A5-2A8AD087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8510"/>
            <a:ext cx="5978072" cy="595296"/>
          </a:xfrm>
        </p:spPr>
        <p:txBody>
          <a:bodyPr anchor="ctr">
            <a:normAutofit/>
          </a:bodyPr>
          <a:lstStyle/>
          <a:p>
            <a:r>
              <a:rPr lang="en-US" dirty="0"/>
              <a:t>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8" name="Picture 7" descr="Square&#10;&#10;Description automatically generated">
            <a:extLst>
              <a:ext uri="{FF2B5EF4-FFF2-40B4-BE49-F238E27FC236}">
                <a16:creationId xmlns:a16="http://schemas.microsoft.com/office/drawing/2014/main" id="{98384A80-BF0C-4C07-A95D-F93EE3B6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633" y="643466"/>
            <a:ext cx="2787015" cy="2794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7D286-40F3-4BF0-B30C-26534E6A2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633" y="643465"/>
            <a:ext cx="2815971" cy="2779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45C45-8A44-4CED-B58D-B4CB8E6EC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09" y="2361403"/>
            <a:ext cx="6388429" cy="4323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290D1C-3F8E-42D4-868F-1D3610EFF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826" y="3768045"/>
            <a:ext cx="4787815" cy="21622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AB6C-D4A9-44D5-8B90-B0578FE2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88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005B-0C52-4FF0-8E07-09091021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/>
              <a:t>Movement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87BF-4D76-44B5-B9A5-2A8AD087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8510"/>
            <a:ext cx="5978072" cy="595296"/>
          </a:xfrm>
        </p:spPr>
        <p:txBody>
          <a:bodyPr anchor="ctr">
            <a:normAutofit/>
          </a:bodyPr>
          <a:lstStyle/>
          <a:p>
            <a:r>
              <a:rPr lang="en-US" dirty="0"/>
              <a:t>Pawn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8" name="Picture 7" descr="Square&#10;&#10;Description automatically generated">
            <a:extLst>
              <a:ext uri="{FF2B5EF4-FFF2-40B4-BE49-F238E27FC236}">
                <a16:creationId xmlns:a16="http://schemas.microsoft.com/office/drawing/2014/main" id="{98384A80-BF0C-4C07-A95D-F93EE3B6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633" y="643466"/>
            <a:ext cx="2787015" cy="2794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FFB0F-A096-4590-8986-F373D267D0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12"/>
          <a:stretch/>
        </p:blipFill>
        <p:spPr>
          <a:xfrm>
            <a:off x="364808" y="2274105"/>
            <a:ext cx="6106398" cy="34697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D57453-B425-47E0-9560-E1F2C4878CD6}"/>
              </a:ext>
            </a:extLst>
          </p:cNvPr>
          <p:cNvSpPr/>
          <p:nvPr/>
        </p:nvSpPr>
        <p:spPr>
          <a:xfrm>
            <a:off x="389070" y="3429000"/>
            <a:ext cx="5037654" cy="13915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471006-33ED-46A1-94F9-B69DF788F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895" y="4364854"/>
            <a:ext cx="7470367" cy="2424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5DCA4-2425-491D-88D8-894647FD5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633" y="609599"/>
            <a:ext cx="2823210" cy="28087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BC06B80-2593-4BF9-B5B6-945427512F23}"/>
              </a:ext>
            </a:extLst>
          </p:cNvPr>
          <p:cNvSpPr/>
          <p:nvPr/>
        </p:nvSpPr>
        <p:spPr>
          <a:xfrm>
            <a:off x="4958379" y="4386456"/>
            <a:ext cx="5037654" cy="13915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3">
            <a:extLst>
              <a:ext uri="{FF2B5EF4-FFF2-40B4-BE49-F238E27FC236}">
                <a16:creationId xmlns:a16="http://schemas.microsoft.com/office/drawing/2014/main" id="{0A6BFC87-FB17-46B4-B777-0CF45B81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734" y="2049477"/>
            <a:ext cx="262659" cy="26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80EF-96E5-447A-8334-12169211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07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39E4A-5628-419E-8682-7447EEA0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Minimax AI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E791-75D6-4E93-AB4C-19918C93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453" y="4334933"/>
            <a:ext cx="3987168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EB0C3"/>
                </a:solidFill>
              </a:rPr>
              <a:t>First, generate all possible moves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56B87-9575-4804-8060-552916620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1" r="2634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3A3B4-A6C1-4DAC-8597-1C9C4ACB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9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2" y="-1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Contents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944" y="961571"/>
            <a:ext cx="5718713" cy="5610688"/>
          </a:xfrm>
        </p:spPr>
        <p:txBody>
          <a:bodyPr anchor="t">
            <a:normAutofit/>
          </a:bodyPr>
          <a:lstStyle/>
          <a:p>
            <a:r>
              <a:rPr lang="en-US" sz="3200" dirty="0"/>
              <a:t>Why this topic?</a:t>
            </a:r>
          </a:p>
          <a:p>
            <a:r>
              <a:rPr lang="en-US" sz="3200" dirty="0"/>
              <a:t>Data Structures</a:t>
            </a:r>
          </a:p>
          <a:p>
            <a:r>
              <a:rPr lang="en-US" sz="3200" dirty="0"/>
              <a:t>Movement Mechanics</a:t>
            </a:r>
          </a:p>
          <a:p>
            <a:r>
              <a:rPr lang="en-US" sz="3200" dirty="0"/>
              <a:t>Minimax AI logic</a:t>
            </a:r>
          </a:p>
          <a:p>
            <a:r>
              <a:rPr lang="en-US" sz="3200" dirty="0" err="1"/>
              <a:t>Minichess</a:t>
            </a:r>
            <a:r>
              <a:rPr lang="en-US" sz="3200" dirty="0"/>
              <a:t> variants</a:t>
            </a:r>
          </a:p>
          <a:p>
            <a:r>
              <a:rPr lang="en-US" sz="2800" dirty="0"/>
              <a:t>Challenges and Works In Progress</a:t>
            </a:r>
          </a:p>
        </p:txBody>
      </p:sp>
      <p:pic>
        <p:nvPicPr>
          <p:cNvPr id="10242" name="Picture 2" descr="3 Ways Playing Chess Can Help You Read People | Inc.com">
            <a:extLst>
              <a:ext uri="{FF2B5EF4-FFF2-40B4-BE49-F238E27FC236}">
                <a16:creationId xmlns:a16="http://schemas.microsoft.com/office/drawing/2014/main" id="{768585E6-C923-46DE-AA0A-02A74016C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7" t="32" r="23908" b="-32"/>
          <a:stretch/>
        </p:blipFill>
        <p:spPr bwMode="auto">
          <a:xfrm>
            <a:off x="10343" y="-2"/>
            <a:ext cx="624668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0DB76-EAAF-472F-A888-193E472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39E4A-5628-419E-8682-7447EEA0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US"/>
              <a:t>Minimax AI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E791-75D6-4E93-AB4C-19918C93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96" y="1972101"/>
            <a:ext cx="6572271" cy="3722748"/>
          </a:xfrm>
        </p:spPr>
        <p:txBody>
          <a:bodyPr anchor="ctr">
            <a:normAutofit/>
          </a:bodyPr>
          <a:lstStyle/>
          <a:p>
            <a:pPr>
              <a:buClr>
                <a:srgbClr val="ADB05F"/>
              </a:buClr>
            </a:pPr>
            <a:r>
              <a:rPr lang="en-US" dirty="0"/>
              <a:t>Then obtain piece value for each possible board</a:t>
            </a:r>
          </a:p>
          <a:p>
            <a:pPr marL="36900" indent="0">
              <a:buClr>
                <a:srgbClr val="ADB05F"/>
              </a:buClr>
              <a:buNone/>
            </a:pPr>
            <a:endParaRPr lang="en-US" dirty="0"/>
          </a:p>
        </p:txBody>
      </p:sp>
      <p:pic>
        <p:nvPicPr>
          <p:cNvPr id="21" name="Picture 17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CF1D4-5A01-4C70-893E-E09CC7936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997" b="2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64F17-2BB1-471D-98C2-EE3E9500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7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39E4A-5628-419E-8682-7447EEA0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Minimax AI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E791-75D6-4E93-AB4C-19918C93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96" y="1774377"/>
            <a:ext cx="5394020" cy="3544046"/>
          </a:xfrm>
        </p:spPr>
        <p:txBody>
          <a:bodyPr>
            <a:normAutofit/>
          </a:bodyPr>
          <a:lstStyle/>
          <a:p>
            <a:pPr>
              <a:buClr>
                <a:srgbClr val="ADB05F"/>
              </a:buClr>
            </a:pPr>
            <a:r>
              <a:rPr lang="en-US" sz="1800" dirty="0"/>
              <a:t>Then switch between both players as they each try to:</a:t>
            </a:r>
          </a:p>
          <a:p>
            <a:pPr lvl="1">
              <a:buClr>
                <a:srgbClr val="ADB05F"/>
              </a:buClr>
            </a:pPr>
            <a:r>
              <a:rPr lang="en-US" sz="2000" dirty="0"/>
              <a:t>Maximize own score</a:t>
            </a:r>
          </a:p>
          <a:p>
            <a:pPr lvl="1">
              <a:buClr>
                <a:srgbClr val="ADB05F"/>
              </a:buClr>
            </a:pPr>
            <a:r>
              <a:rPr lang="en-US" sz="2000" dirty="0"/>
              <a:t>Minimize opponent score</a:t>
            </a:r>
          </a:p>
          <a:p>
            <a:pPr marL="36900" indent="0">
              <a:buClr>
                <a:srgbClr val="ADB05F"/>
              </a:buClr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1090A-CF4C-4AEB-BE4A-5FFAC3F2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16" y="0"/>
            <a:ext cx="6633184" cy="354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46549-0E1E-4F27-A7BD-58F1CE707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0" y="4019175"/>
            <a:ext cx="9360385" cy="2410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37C3A-9410-4466-ACCC-5E423CEE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7694D-813B-4014-9C07-F6C0EFE91BA1}"/>
              </a:ext>
            </a:extLst>
          </p:cNvPr>
          <p:cNvSpPr/>
          <p:nvPr/>
        </p:nvSpPr>
        <p:spPr>
          <a:xfrm>
            <a:off x="5805996" y="1570746"/>
            <a:ext cx="1864311" cy="5598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79F1A0-EC9F-4AD1-97E6-567A1645581F}"/>
              </a:ext>
            </a:extLst>
          </p:cNvPr>
          <p:cNvSpPr/>
          <p:nvPr/>
        </p:nvSpPr>
        <p:spPr>
          <a:xfrm>
            <a:off x="6445188" y="3142695"/>
            <a:ext cx="4068823" cy="2041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9D263-B356-4569-BE1D-42BD9032DF98}"/>
              </a:ext>
            </a:extLst>
          </p:cNvPr>
          <p:cNvSpPr/>
          <p:nvPr/>
        </p:nvSpPr>
        <p:spPr>
          <a:xfrm>
            <a:off x="3552541" y="5647678"/>
            <a:ext cx="4068823" cy="2041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D8994-F6BA-48AD-993F-3DFBE94FC476}"/>
              </a:ext>
            </a:extLst>
          </p:cNvPr>
          <p:cNvSpPr/>
          <p:nvPr/>
        </p:nvSpPr>
        <p:spPr>
          <a:xfrm>
            <a:off x="2476870" y="3905018"/>
            <a:ext cx="4156316" cy="57277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5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39E4A-5628-419E-8682-7447EEA0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Minimax AI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E791-75D6-4E93-AB4C-19918C93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>
              <a:buClr>
                <a:srgbClr val="ADB05F"/>
              </a:buClr>
            </a:pPr>
            <a:r>
              <a:rPr lang="en-US" sz="1800" dirty="0"/>
              <a:t>Then wrap the execution of this logic inside a structure that recurs for:</a:t>
            </a:r>
          </a:p>
          <a:p>
            <a:pPr lvl="1">
              <a:buClr>
                <a:srgbClr val="ADB05F"/>
              </a:buClr>
            </a:pPr>
            <a:r>
              <a:rPr lang="en-US" sz="1800" dirty="0"/>
              <a:t>As many times as the depth of Minimax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60719-F135-4474-8001-1CED57E5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30" y="981075"/>
            <a:ext cx="6633184" cy="36648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3F808-CA5B-4342-937B-5475115F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62791-D6FA-457B-A7F0-EF7020049CF9}"/>
              </a:ext>
            </a:extLst>
          </p:cNvPr>
          <p:cNvSpPr/>
          <p:nvPr/>
        </p:nvSpPr>
        <p:spPr>
          <a:xfrm>
            <a:off x="7643674" y="2965142"/>
            <a:ext cx="2130641" cy="28408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86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B3C2-9883-4156-84CA-48DA8167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A835-DA89-4EF1-9768-7D7CC7413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75456-E75C-4732-8B8D-3CD30B48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C367B-246C-4093-B64D-AB39C1AF0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3" y="495160"/>
            <a:ext cx="4740352" cy="561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01E63-DE11-4426-B386-3F905DC6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90512"/>
            <a:ext cx="48768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42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EF88-9056-48FD-8D05-8700AC1D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Minimax AI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817C-2226-4E04-BBA4-37E38A8A2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45" y="1571625"/>
            <a:ext cx="5487005" cy="3714749"/>
          </a:xfrm>
        </p:spPr>
        <p:txBody>
          <a:bodyPr/>
          <a:lstStyle/>
          <a:p>
            <a:r>
              <a:rPr lang="en-US" dirty="0"/>
              <a:t>But…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6CB4D82-5AF0-4A2B-BDEE-045AE20DC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173" y="2141268"/>
            <a:ext cx="5487005" cy="28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231D6-BB72-4BF7-B4F1-804D7C48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53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7B6D4D9-4FD6-44F3-A072-E35A19DE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79" y="609599"/>
            <a:ext cx="3335488" cy="1284941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Minimax AI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817C-2226-4E04-BBA4-37E38A8A2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79" y="2067859"/>
            <a:ext cx="3310963" cy="3956423"/>
          </a:xfrm>
        </p:spPr>
        <p:txBody>
          <a:bodyPr anchor="t">
            <a:normAutofit/>
          </a:bodyPr>
          <a:lstStyle/>
          <a:p>
            <a:pPr>
              <a:buClr>
                <a:srgbClr val="C15C43"/>
              </a:buClr>
            </a:pPr>
            <a:r>
              <a:rPr lang="en-US"/>
              <a:t>Sometimes, games don’t end themselves</a:t>
            </a:r>
          </a:p>
          <a:p>
            <a:pPr marL="36900" indent="0">
              <a:buClr>
                <a:srgbClr val="C15C43"/>
              </a:buClr>
              <a:buNone/>
            </a:pPr>
            <a:endParaRPr lang="en-US"/>
          </a:p>
        </p:txBody>
      </p:sp>
      <p:cxnSp>
        <p:nvCxnSpPr>
          <p:cNvPr id="1028" name="Straight Connector 73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1E926D-01A9-4D1B-A429-A36B189AA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" r="2" b="2"/>
          <a:stretch/>
        </p:blipFill>
        <p:spPr>
          <a:xfrm>
            <a:off x="5158942" y="788089"/>
            <a:ext cx="2812851" cy="1813962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EC00C9-7ABC-4784-8ABE-D85E14CBA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"/>
          <a:stretch/>
        </p:blipFill>
        <p:spPr bwMode="auto">
          <a:xfrm>
            <a:off x="3615686" y="3449963"/>
            <a:ext cx="4827833" cy="34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2C35A9E-4154-4DC6-B411-0D3A89992A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92" r="-3" b="2206"/>
          <a:stretch/>
        </p:blipFill>
        <p:spPr>
          <a:xfrm>
            <a:off x="8942225" y="4149621"/>
            <a:ext cx="2743198" cy="202660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3E5C17-9A79-4BE2-8BD8-77C73FF1A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14072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AEB492-F9E8-41FC-BD36-436870C414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64" r="1" b="22724"/>
          <a:stretch/>
        </p:blipFill>
        <p:spPr>
          <a:xfrm>
            <a:off x="8942225" y="356126"/>
            <a:ext cx="2471732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277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EF88-9056-48FD-8D05-8700AC1D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Minimax AI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817C-2226-4E04-BBA4-37E38A8A2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68" y="2175306"/>
            <a:ext cx="10353762" cy="3714749"/>
          </a:xfrm>
        </p:spPr>
        <p:txBody>
          <a:bodyPr/>
          <a:lstStyle/>
          <a:p>
            <a:r>
              <a:rPr lang="en-US" dirty="0"/>
              <a:t>Therefore, there needs to be something in move generation that: </a:t>
            </a:r>
          </a:p>
          <a:p>
            <a:pPr lvl="1"/>
            <a:r>
              <a:rPr lang="en-US" dirty="0"/>
              <a:t>Prevents repetition </a:t>
            </a:r>
          </a:p>
          <a:p>
            <a:pPr lvl="1"/>
            <a:r>
              <a:rPr lang="en-US" dirty="0"/>
              <a:t>Ends the game early if it’s caught in a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72CD1-C5C0-4BEC-A2F6-2B35D7DB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96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9E4A-5628-419E-8682-7447EEA0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Minimax AI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E791-75D6-4E93-AB4C-19918C93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60" y="1571625"/>
            <a:ext cx="10353762" cy="3714749"/>
          </a:xfrm>
        </p:spPr>
        <p:txBody>
          <a:bodyPr/>
          <a:lstStyle/>
          <a:p>
            <a:r>
              <a:rPr lang="en-US" dirty="0"/>
              <a:t>Minimax Root, 1</a:t>
            </a:r>
            <a:r>
              <a:rPr lang="en-US" baseline="30000" dirty="0"/>
              <a:t>st</a:t>
            </a:r>
            <a:r>
              <a:rPr lang="en-US" dirty="0"/>
              <a:t> version: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EF110-267E-4AE5-9EB7-47DBA3A6D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74"/>
          <a:stretch/>
        </p:blipFill>
        <p:spPr>
          <a:xfrm>
            <a:off x="192089" y="2091754"/>
            <a:ext cx="5392593" cy="2674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B1E75-3EA5-480B-9415-9ACC41D98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77"/>
          <a:stretch/>
        </p:blipFill>
        <p:spPr>
          <a:xfrm>
            <a:off x="5970583" y="4076858"/>
            <a:ext cx="5921597" cy="7608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BB4497-A57D-4FBD-839B-443DB9D3A3B4}"/>
              </a:ext>
            </a:extLst>
          </p:cNvPr>
          <p:cNvSpPr/>
          <p:nvPr/>
        </p:nvSpPr>
        <p:spPr>
          <a:xfrm>
            <a:off x="310718" y="4864962"/>
            <a:ext cx="5392593" cy="18998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Weaknesses: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ysClr val="windowText" lastClr="000000"/>
                </a:solidFill>
              </a:rPr>
              <a:t>AI resorts to either 2</a:t>
            </a:r>
            <a:r>
              <a:rPr lang="en-US" baseline="30000" dirty="0">
                <a:solidFill>
                  <a:sysClr val="windowText" lastClr="000000"/>
                </a:solidFill>
              </a:rPr>
              <a:t>nd</a:t>
            </a:r>
            <a:r>
              <a:rPr lang="en-US" dirty="0">
                <a:solidFill>
                  <a:sysClr val="windowText" lastClr="000000"/>
                </a:solidFill>
              </a:rPr>
              <a:t> best or 3</a:t>
            </a:r>
            <a:r>
              <a:rPr lang="en-US" baseline="30000" dirty="0">
                <a:solidFill>
                  <a:sysClr val="windowText" lastClr="000000"/>
                </a:solidFill>
              </a:rPr>
              <a:t>rd</a:t>
            </a:r>
            <a:r>
              <a:rPr lang="en-US" dirty="0">
                <a:solidFill>
                  <a:sysClr val="windowText" lastClr="000000"/>
                </a:solidFill>
              </a:rPr>
              <a:t> best moves to avoid repetition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ysClr val="windowText" lastClr="000000"/>
                </a:solidFill>
              </a:rPr>
              <a:t>Requires redundant local variables</a:t>
            </a:r>
          </a:p>
          <a:p>
            <a:pPr marL="342900" indent="-342900">
              <a:buAutoNum type="arabicParenBoth"/>
            </a:pPr>
            <a:r>
              <a:rPr lang="en-US" dirty="0" err="1">
                <a:solidFill>
                  <a:sysClr val="windowText" lastClr="000000"/>
                </a:solidFill>
              </a:rPr>
              <a:t>Deepcopy</a:t>
            </a:r>
            <a:r>
              <a:rPr lang="en-US" dirty="0">
                <a:solidFill>
                  <a:sysClr val="windowText" lastClr="000000"/>
                </a:solidFill>
              </a:rPr>
              <a:t> uses too much memory space, notably so on bigger maps/boards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4DE8E3-CA27-433F-9690-9DC24CC4E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822"/>
          <a:stretch/>
        </p:blipFill>
        <p:spPr>
          <a:xfrm>
            <a:off x="5970584" y="2091754"/>
            <a:ext cx="5174456" cy="179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59290-0107-49EB-A7E7-6ADCA6899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42"/>
          <a:stretch/>
        </p:blipFill>
        <p:spPr>
          <a:xfrm>
            <a:off x="5970583" y="5092121"/>
            <a:ext cx="5921597" cy="3885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5BF40-8480-4CEA-AC99-94B23707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77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9E4A-5628-419E-8682-7447EEA0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Minimax AI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E791-75D6-4E93-AB4C-19918C93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60" y="1571625"/>
            <a:ext cx="10353762" cy="3714749"/>
          </a:xfrm>
        </p:spPr>
        <p:txBody>
          <a:bodyPr/>
          <a:lstStyle/>
          <a:p>
            <a:r>
              <a:rPr lang="en-US" dirty="0"/>
              <a:t>Minimax Root, 2</a:t>
            </a:r>
            <a:r>
              <a:rPr lang="en-US" baseline="30000" dirty="0"/>
              <a:t>nd </a:t>
            </a:r>
            <a:r>
              <a:rPr lang="en-US" dirty="0"/>
              <a:t>version: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6B1E75-3EA5-480B-9415-9ACC41D9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6" y="2091754"/>
            <a:ext cx="5921597" cy="2332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BB4497-A57D-4FBD-839B-443DB9D3A3B4}"/>
              </a:ext>
            </a:extLst>
          </p:cNvPr>
          <p:cNvSpPr/>
          <p:nvPr/>
        </p:nvSpPr>
        <p:spPr>
          <a:xfrm>
            <a:off x="310718" y="5217388"/>
            <a:ext cx="5392593" cy="13643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Weakness: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ysClr val="windowText" lastClr="000000"/>
                </a:solidFill>
              </a:rPr>
              <a:t>AI plays faster but dumber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ysClr val="windowText" lastClr="000000"/>
                </a:solidFill>
              </a:rPr>
              <a:t>The player which ends any cycle or stalemate almost always loses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598ED-CA7A-4CD3-A130-FD09A282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8" y="2041969"/>
            <a:ext cx="5588413" cy="3069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87A82-55E3-4F04-8E2D-C2905D81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28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39E4A-5628-419E-8682-7447EEA0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931" y="149583"/>
            <a:ext cx="6072409" cy="1039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Minimax AI logic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86CB81D-F085-4682-8E3B-742B17378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1"/>
          <a:stretch/>
        </p:blipFill>
        <p:spPr bwMode="auto">
          <a:xfrm>
            <a:off x="6256527" y="1188719"/>
            <a:ext cx="5894773" cy="450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F5A47D-3921-4F2C-826E-8A40ECDCD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01227" y="1188719"/>
            <a:ext cx="5894773" cy="44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4E7CC-0386-42EB-A912-2EBA4834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1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E4CA-FE15-4AF2-BD73-69331302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294E-2E13-42C2-BD93-AB7A170B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86758"/>
            <a:ext cx="4643626" cy="4104442"/>
          </a:xfrm>
        </p:spPr>
        <p:txBody>
          <a:bodyPr/>
          <a:lstStyle/>
          <a:p>
            <a:r>
              <a:rPr lang="en-US" dirty="0"/>
              <a:t>Some content in this presentation </a:t>
            </a:r>
            <a:r>
              <a:rPr lang="en-US" i="1" u="sng" dirty="0"/>
              <a:t>might</a:t>
            </a:r>
            <a:r>
              <a:rPr lang="en-US" dirty="0"/>
              <a:t> be satirical or cringe </a:t>
            </a:r>
          </a:p>
          <a:p>
            <a:r>
              <a:rPr lang="en-US" dirty="0"/>
              <a:t>They are purely for attention retention purposes and do not reflect the presenter’s real-world views and/or ideologies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12A7183-D761-4451-8FFC-37DDC099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9" y="176684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C6F8C-87C9-4072-A18E-635119B2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56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39E4A-5628-419E-8682-7447EEA0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71" y="0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Minimax AI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E791-75D6-4E93-AB4C-19918C93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71" y="913653"/>
            <a:ext cx="10729176" cy="190574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Minimax Root, 3</a:t>
            </a:r>
            <a:r>
              <a:rPr lang="en-US" sz="1800" baseline="30000" dirty="0"/>
              <a:t>rd</a:t>
            </a:r>
            <a:r>
              <a:rPr lang="en-US" sz="1800" dirty="0"/>
              <a:t> version:</a:t>
            </a:r>
          </a:p>
          <a:p>
            <a:pPr lvl="1"/>
            <a:r>
              <a:rPr lang="en-US" sz="1600" dirty="0"/>
              <a:t>Make each move a list of equally scored ones, then randomly choose one</a:t>
            </a:r>
          </a:p>
          <a:p>
            <a:pPr lvl="1"/>
            <a:r>
              <a:rPr lang="en-US" sz="1600" dirty="0"/>
              <a:t>Go back and randomly choose a different one until the chosen move doesn’t result in a board state that that is already seen for more than 3 times</a:t>
            </a:r>
          </a:p>
          <a:p>
            <a:pPr lvl="1"/>
            <a:r>
              <a:rPr lang="en-US" sz="1600" dirty="0"/>
              <a:t>If all favorable moves are seen and tried, </a:t>
            </a:r>
            <a:r>
              <a:rPr lang="en-US" sz="2400" b="1" dirty="0">
                <a:solidFill>
                  <a:srgbClr val="92D050"/>
                </a:solidFill>
              </a:rPr>
              <a:t>propose a draw</a:t>
            </a:r>
            <a:endParaRPr lang="en-US" sz="1600" b="1" dirty="0">
              <a:solidFill>
                <a:srgbClr val="92D050"/>
              </a:solidFill>
            </a:endParaRPr>
          </a:p>
          <a:p>
            <a:pPr marL="36900" indent="0">
              <a:buNone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83144-195A-47CB-9E50-1B0086547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50"/>
          <a:stretch/>
        </p:blipFill>
        <p:spPr>
          <a:xfrm>
            <a:off x="0" y="2925347"/>
            <a:ext cx="12192000" cy="57317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68502-797A-4797-8B7A-99D89F98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1F69F2-5CCE-40B0-8B8A-E42F908E6A56}"/>
              </a:ext>
            </a:extLst>
          </p:cNvPr>
          <p:cNvSpPr/>
          <p:nvPr/>
        </p:nvSpPr>
        <p:spPr>
          <a:xfrm>
            <a:off x="2183908" y="4145873"/>
            <a:ext cx="6640496" cy="37286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9E6F27-D8CD-4039-BB71-A012DC444BA3}"/>
              </a:ext>
            </a:extLst>
          </p:cNvPr>
          <p:cNvSpPr/>
          <p:nvPr/>
        </p:nvSpPr>
        <p:spPr>
          <a:xfrm>
            <a:off x="5868140" y="2981757"/>
            <a:ext cx="5273336" cy="3651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70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7C63-08C9-4820-87C6-000ECEBE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5" y="438150"/>
            <a:ext cx="10353762" cy="1257300"/>
          </a:xfrm>
        </p:spPr>
        <p:txBody>
          <a:bodyPr/>
          <a:lstStyle/>
          <a:p>
            <a:r>
              <a:rPr lang="en-US" dirty="0"/>
              <a:t>MiniChess vs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8BBC-ACFF-4032-87F2-BD1C3A1C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45" y="1401747"/>
            <a:ext cx="5679355" cy="4777111"/>
          </a:xfrm>
        </p:spPr>
        <p:txBody>
          <a:bodyPr>
            <a:normAutofit/>
          </a:bodyPr>
          <a:lstStyle/>
          <a:p>
            <a:r>
              <a:rPr lang="en-US" dirty="0" err="1"/>
              <a:t>Minichess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7A015C-272B-4166-935E-E6E25178EF56}"/>
              </a:ext>
            </a:extLst>
          </p:cNvPr>
          <p:cNvSpPr txBox="1">
            <a:spLocks/>
          </p:cNvSpPr>
          <p:nvPr/>
        </p:nvSpPr>
        <p:spPr>
          <a:xfrm>
            <a:off x="6158142" y="1401746"/>
            <a:ext cx="6033858" cy="52209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E9A08-DF50-4CF0-A104-25D05464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21753"/>
            <a:ext cx="1197218" cy="189049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466BB9F-F993-4BD4-987E-7BFCCB2D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863" y="2131225"/>
            <a:ext cx="1184007" cy="188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napshot Image Thai">
            <a:extLst>
              <a:ext uri="{FF2B5EF4-FFF2-40B4-BE49-F238E27FC236}">
                <a16:creationId xmlns:a16="http://schemas.microsoft.com/office/drawing/2014/main" id="{5234630C-7E76-464D-9654-3ACB6310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767" y="3790302"/>
            <a:ext cx="1538460" cy="30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E7AA0-D2CD-4053-A808-D66379516C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2442" r="5714" b="17252"/>
          <a:stretch/>
        </p:blipFill>
        <p:spPr>
          <a:xfrm>
            <a:off x="311657" y="4344163"/>
            <a:ext cx="1819275" cy="1834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BF4E9-6A4E-4753-A5CA-4B9298E8F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245" y="1820293"/>
            <a:ext cx="5029805" cy="4933999"/>
          </a:xfrm>
          <a:prstGeom prst="rect">
            <a:avLst/>
          </a:prstGeom>
        </p:spPr>
      </p:pic>
      <p:pic>
        <p:nvPicPr>
          <p:cNvPr id="5122" name="Picture 2" descr="Snapshot Image 3">
            <a:extLst>
              <a:ext uri="{FF2B5EF4-FFF2-40B4-BE49-F238E27FC236}">
                <a16:creationId xmlns:a16="http://schemas.microsoft.com/office/drawing/2014/main" id="{BF70CDE1-9320-40A9-B095-1ADD2456A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t="3777" r="7861" b="19691"/>
          <a:stretch/>
        </p:blipFill>
        <p:spPr bwMode="auto">
          <a:xfrm>
            <a:off x="3062115" y="1885047"/>
            <a:ext cx="1838746" cy="183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29990F-64C4-4B56-9F5C-40540807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76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7C63-08C9-4820-87C6-000ECEBE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5" y="438150"/>
            <a:ext cx="10353762" cy="1257300"/>
          </a:xfrm>
        </p:spPr>
        <p:txBody>
          <a:bodyPr/>
          <a:lstStyle/>
          <a:p>
            <a:r>
              <a:rPr lang="en-US" dirty="0"/>
              <a:t>MiniChess vs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8BBC-ACFF-4032-87F2-BD1C3A1C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45" y="1401747"/>
            <a:ext cx="5679355" cy="4777111"/>
          </a:xfrm>
        </p:spPr>
        <p:txBody>
          <a:bodyPr>
            <a:normAutofit/>
          </a:bodyPr>
          <a:lstStyle/>
          <a:p>
            <a:r>
              <a:rPr lang="en-US" dirty="0" err="1"/>
              <a:t>Minichess</a:t>
            </a:r>
            <a:endParaRPr lang="en-US" dirty="0"/>
          </a:p>
          <a:p>
            <a:pPr lvl="1"/>
            <a:r>
              <a:rPr lang="en-US" dirty="0"/>
              <a:t>Can be many dimensions (3x3, 3x?, 5x5, up to 6x6~) and any setup</a:t>
            </a:r>
          </a:p>
          <a:p>
            <a:pPr lvl="1"/>
            <a:r>
              <a:rPr lang="en-US" dirty="0"/>
              <a:t>Game is won when: </a:t>
            </a:r>
          </a:p>
          <a:p>
            <a:pPr lvl="2"/>
            <a:r>
              <a:rPr lang="en-US" dirty="0"/>
              <a:t>Eliminating all opponent pieces</a:t>
            </a:r>
          </a:p>
          <a:p>
            <a:pPr lvl="2"/>
            <a:r>
              <a:rPr lang="en-US" dirty="0"/>
              <a:t>Opponent has no more legal moves</a:t>
            </a:r>
          </a:p>
          <a:p>
            <a:pPr lvl="2"/>
            <a:r>
              <a:rPr lang="en-US" dirty="0"/>
              <a:t>If King present, capturing the King can be specified as winning (or not)</a:t>
            </a:r>
          </a:p>
          <a:p>
            <a:pPr lvl="1"/>
            <a:r>
              <a:rPr lang="en-US" dirty="0"/>
              <a:t>No castling unless specified otherwise</a:t>
            </a:r>
          </a:p>
          <a:p>
            <a:pPr lvl="1"/>
            <a:r>
              <a:rPr lang="en-US" dirty="0"/>
              <a:t>Pawns always move 1 square unless specified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7A015C-272B-4166-935E-E6E25178EF56}"/>
              </a:ext>
            </a:extLst>
          </p:cNvPr>
          <p:cNvSpPr txBox="1">
            <a:spLocks/>
          </p:cNvSpPr>
          <p:nvPr/>
        </p:nvSpPr>
        <p:spPr>
          <a:xfrm>
            <a:off x="6158142" y="1401746"/>
            <a:ext cx="6033858" cy="52209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Chess</a:t>
            </a:r>
          </a:p>
          <a:p>
            <a:pPr lvl="1"/>
            <a:r>
              <a:rPr lang="en-US" dirty="0"/>
              <a:t>Is always 8 x 8 (64 squares)</a:t>
            </a:r>
          </a:p>
          <a:p>
            <a:pPr lvl="1"/>
            <a:r>
              <a:rPr lang="en-US" dirty="0"/>
              <a:t>Game is won by capturing the opponent’s King</a:t>
            </a:r>
          </a:p>
          <a:p>
            <a:pPr lvl="1"/>
            <a:r>
              <a:rPr lang="en-US" dirty="0"/>
              <a:t>King and Rooks can swap positions if none of them has moved yet (a.k.a. Castling)</a:t>
            </a:r>
          </a:p>
          <a:p>
            <a:pPr lvl="1"/>
            <a:r>
              <a:rPr lang="en-US" dirty="0"/>
              <a:t>Pawns can move 2 squares during their first ones</a:t>
            </a:r>
          </a:p>
          <a:p>
            <a:pPr lvl="1"/>
            <a:r>
              <a:rPr lang="en-US" dirty="0"/>
              <a:t>Pawn can promote to other pieces when reaching the other side of the 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C6C64-494D-47E8-9A42-379BB9E6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26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7C63-08C9-4820-87C6-000ECEBE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5" y="438150"/>
            <a:ext cx="10353762" cy="1257300"/>
          </a:xfrm>
        </p:spPr>
        <p:txBody>
          <a:bodyPr/>
          <a:lstStyle/>
          <a:p>
            <a:r>
              <a:rPr lang="en-US" dirty="0"/>
              <a:t>MiniChess vs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8BBC-ACFF-4032-87F2-BD1C3A1C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45" y="1401747"/>
            <a:ext cx="5679355" cy="4777111"/>
          </a:xfrm>
        </p:spPr>
        <p:txBody>
          <a:bodyPr>
            <a:normAutofit/>
          </a:bodyPr>
          <a:lstStyle/>
          <a:p>
            <a:r>
              <a:rPr lang="en-US" dirty="0" err="1"/>
              <a:t>Minichess</a:t>
            </a:r>
            <a:endParaRPr lang="en-US" dirty="0"/>
          </a:p>
          <a:p>
            <a:pPr lvl="1"/>
            <a:r>
              <a:rPr lang="en-US" dirty="0"/>
              <a:t>Number of legal positions</a:t>
            </a:r>
          </a:p>
          <a:p>
            <a:pPr lvl="2"/>
            <a:r>
              <a:rPr lang="en-US" dirty="0"/>
              <a:t>167,303,246,916 unique legal positions in ALL 3x4 variants</a:t>
            </a:r>
          </a:p>
          <a:p>
            <a:pPr lvl="2"/>
            <a:r>
              <a:rPr lang="en-US" dirty="0"/>
              <a:t>3,677,542,994,054,890 unique legal positions in ALL 4x4 variants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7A015C-272B-4166-935E-E6E25178EF56}"/>
              </a:ext>
            </a:extLst>
          </p:cNvPr>
          <p:cNvSpPr txBox="1">
            <a:spLocks/>
          </p:cNvSpPr>
          <p:nvPr/>
        </p:nvSpPr>
        <p:spPr>
          <a:xfrm>
            <a:off x="6096000" y="1401747"/>
            <a:ext cx="5575782" cy="52209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Chess</a:t>
            </a:r>
          </a:p>
          <a:p>
            <a:pPr lvl="1"/>
            <a:r>
              <a:rPr lang="en-US" dirty="0"/>
              <a:t>Number of legal positions:</a:t>
            </a:r>
          </a:p>
          <a:p>
            <a:pPr lvl="2"/>
            <a:r>
              <a:rPr lang="en-US" dirty="0"/>
              <a:t>Estimated to be 10</a:t>
            </a:r>
            <a:r>
              <a:rPr lang="en-US" baseline="30000" dirty="0"/>
              <a:t>43</a:t>
            </a:r>
            <a:r>
              <a:rPr lang="en-US" dirty="0"/>
              <a:t>, and has been proved to be fewer than 10</a:t>
            </a:r>
            <a:r>
              <a:rPr lang="en-US" baseline="30000" dirty="0"/>
              <a:t>47</a:t>
            </a:r>
            <a:r>
              <a:rPr lang="en-US" dirty="0"/>
              <a:t> with a game-tree complexity of approximately 10</a:t>
            </a:r>
            <a:r>
              <a:rPr lang="en-US" baseline="30000" dirty="0"/>
              <a:t>123</a:t>
            </a:r>
          </a:p>
          <a:p>
            <a:pPr lvl="2"/>
            <a:r>
              <a:rPr lang="en-US" dirty="0"/>
              <a:t>10,000,000,000,000,000,000,000,000,000,000,000,000,000,000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044E2-2F44-4CC0-A72B-7204268FC483}"/>
              </a:ext>
            </a:extLst>
          </p:cNvPr>
          <p:cNvSpPr txBox="1"/>
          <p:nvPr/>
        </p:nvSpPr>
        <p:spPr>
          <a:xfrm>
            <a:off x="1518959" y="5809526"/>
            <a:ext cx="927836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It then makes sense that MiniChess is a logical starting point for chess programming.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EDDAC-4F03-4E73-A280-005B57B3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18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E8E5-2BA3-42EC-B7AC-378F478F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297" y="126680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435A7-C170-4B95-AAAB-686ED0DA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22" y="0"/>
            <a:ext cx="1589127" cy="25093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078B37-0171-4ADC-BBF4-3BA43289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FB5097-88C1-4E08-9AB9-C2C8E98FA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022" y="1364958"/>
            <a:ext cx="5041103" cy="4858883"/>
          </a:xfrm>
        </p:spPr>
        <p:txBody>
          <a:bodyPr/>
          <a:lstStyle/>
          <a:p>
            <a:r>
              <a:rPr lang="en-US" dirty="0"/>
              <a:t>From here on out, you will see several MiniChess variants.</a:t>
            </a:r>
          </a:p>
          <a:p>
            <a:endParaRPr lang="en-US" dirty="0"/>
          </a:p>
          <a:p>
            <a:r>
              <a:rPr lang="en-US" dirty="0"/>
              <a:t>All of them are named by myself.</a:t>
            </a:r>
          </a:p>
          <a:p>
            <a:pPr lvl="1"/>
            <a:r>
              <a:rPr lang="en-US" dirty="0"/>
              <a:t>Names might sound cool or funny, depending on what kind of person you are. Don’t mind them.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B799B81-DA7E-42AD-877B-42C882EC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8658"/>
            <a:ext cx="1579505" cy="250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napshot Image Thai">
            <a:extLst>
              <a:ext uri="{FF2B5EF4-FFF2-40B4-BE49-F238E27FC236}">
                <a16:creationId xmlns:a16="http://schemas.microsoft.com/office/drawing/2014/main" id="{CCA9B4C7-5422-4F45-A40B-34568CC8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540" y="199522"/>
            <a:ext cx="1838325" cy="364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4CA123-4D46-47F9-BF25-320B61A40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711" y="4007883"/>
            <a:ext cx="2323142" cy="28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73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9E4A-5628-419E-8682-7447EEA0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MiniChess variants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E791-75D6-4E93-AB4C-19918C93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60" y="1571625"/>
            <a:ext cx="10353762" cy="44918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Each game variant is played exactly 999 times, with the following stats recorded:</a:t>
            </a:r>
          </a:p>
          <a:p>
            <a:pPr lvl="1"/>
            <a:r>
              <a:rPr lang="en-US" dirty="0"/>
              <a:t>White: How many times White won </a:t>
            </a:r>
          </a:p>
          <a:p>
            <a:pPr lvl="1"/>
            <a:r>
              <a:rPr lang="en-US" dirty="0"/>
              <a:t>Black: How many times Black won</a:t>
            </a:r>
          </a:p>
          <a:p>
            <a:pPr lvl="1"/>
            <a:r>
              <a:rPr lang="en-US" dirty="0"/>
              <a:t>Longest Game: The greatest number of turns any match took to conclude</a:t>
            </a:r>
          </a:p>
          <a:p>
            <a:pPr lvl="1"/>
            <a:r>
              <a:rPr lang="en-US" dirty="0"/>
              <a:t>Shortest Game: The least number of turns any match took to conclude</a:t>
            </a:r>
          </a:p>
          <a:p>
            <a:pPr lvl="1"/>
            <a:r>
              <a:rPr lang="en-US" dirty="0"/>
              <a:t>Average Game Length: How many turns on average does each match incur</a:t>
            </a:r>
          </a:p>
          <a:p>
            <a:r>
              <a:rPr lang="en-US" dirty="0"/>
              <a:t>Minimax AI search depth is:</a:t>
            </a:r>
          </a:p>
          <a:p>
            <a:pPr lvl="1"/>
            <a:r>
              <a:rPr lang="en-US" dirty="0"/>
              <a:t>4 on boards with &lt;= 30 squares</a:t>
            </a:r>
          </a:p>
          <a:p>
            <a:pPr lvl="1"/>
            <a:r>
              <a:rPr lang="en-US" dirty="0"/>
              <a:t>3 on boards that are &gt; 30 squares</a:t>
            </a:r>
          </a:p>
          <a:p>
            <a:pPr lvl="2"/>
            <a:r>
              <a:rPr lang="en-US" dirty="0"/>
              <a:t>Depth of 4 can still run on these boards, but 1 match would take about 10 minutes to finish</a:t>
            </a:r>
          </a:p>
          <a:p>
            <a:pPr lvl="2"/>
            <a:r>
              <a:rPr lang="en-US" dirty="0"/>
              <a:t>Recording would require up to 999*10/60/24 = 6.9375 = 7 days if depth was 4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996FB-F6FF-49D0-A2AE-2CFCC864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4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E8E5-2BA3-42EC-B7AC-378F478F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The House Of Commoners 3x5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435A7-C170-4B95-AAAB-686ED0DA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333875" cy="6843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4A292-5852-49D6-A5C4-8E9CDD33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396" y="3317751"/>
            <a:ext cx="4333875" cy="17145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BAD427-87CE-4EC1-AFF6-A43998ED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396" y="1428370"/>
            <a:ext cx="7239804" cy="3054854"/>
          </a:xfrm>
        </p:spPr>
        <p:txBody>
          <a:bodyPr/>
          <a:lstStyle/>
          <a:p>
            <a:r>
              <a:rPr lang="en-US" dirty="0"/>
              <a:t>In standard European Chess, Queen and King are called “Royal pieces”. The others must be commoners, then!</a:t>
            </a:r>
          </a:p>
          <a:p>
            <a:pPr lvl="1"/>
            <a:r>
              <a:rPr lang="en-US" dirty="0"/>
              <a:t>Pawn can attack b3, but does so by exposing Knight</a:t>
            </a:r>
          </a:p>
          <a:p>
            <a:pPr lvl="1"/>
            <a:r>
              <a:rPr lang="en-US" dirty="0"/>
              <a:t>Bishop protects the Pawn, preventing early Rook attacks</a:t>
            </a:r>
          </a:p>
        </p:txBody>
      </p:sp>
      <p:pic>
        <p:nvPicPr>
          <p:cNvPr id="1030" name="Picture 6" descr="UK House of Commons logo">
            <a:extLst>
              <a:ext uri="{FF2B5EF4-FFF2-40B4-BE49-F238E27FC236}">
                <a16:creationId xmlns:a16="http://schemas.microsoft.com/office/drawing/2014/main" id="{85F820D9-90C7-4055-AA68-D52322222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8" b="29545"/>
          <a:stretch/>
        </p:blipFill>
        <p:spPr bwMode="auto">
          <a:xfrm>
            <a:off x="9380767" y="5733328"/>
            <a:ext cx="1751832" cy="4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3C0E7-AA01-4C6F-AAB5-F2767A4BBC64}"/>
              </a:ext>
            </a:extLst>
          </p:cNvPr>
          <p:cNvSpPr txBox="1"/>
          <p:nvPr/>
        </p:nvSpPr>
        <p:spPr>
          <a:xfrm>
            <a:off x="4647396" y="5256275"/>
            <a:ext cx="625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variant name has nothing to do with the esteemed United Kingdom’s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9ED33-F7B5-4899-B965-E90598B21594}"/>
              </a:ext>
            </a:extLst>
          </p:cNvPr>
          <p:cNvSpPr txBox="1"/>
          <p:nvPr/>
        </p:nvSpPr>
        <p:spPr>
          <a:xfrm>
            <a:off x="4647396" y="6249740"/>
            <a:ext cx="246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~~or does it??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078B37-0171-4ADC-BBF4-3BA43289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81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E8E5-2BA3-42EC-B7AC-378F478F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The House Of Commoners 3x5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435A7-C170-4B95-AAAB-686ED0DA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333875" cy="68434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BAD427-87CE-4EC1-AFF6-A43998ED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640" y="1295201"/>
            <a:ext cx="7239804" cy="3054854"/>
          </a:xfrm>
        </p:spPr>
        <p:txBody>
          <a:bodyPr/>
          <a:lstStyle/>
          <a:p>
            <a:r>
              <a:rPr lang="en-US" dirty="0"/>
              <a:t>Type of White victories: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030" name="Picture 6" descr="UK House of Commons logo">
            <a:extLst>
              <a:ext uri="{FF2B5EF4-FFF2-40B4-BE49-F238E27FC236}">
                <a16:creationId xmlns:a16="http://schemas.microsoft.com/office/drawing/2014/main" id="{85F820D9-90C7-4055-AA68-D52322222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8" b="29545"/>
          <a:stretch/>
        </p:blipFill>
        <p:spPr bwMode="auto">
          <a:xfrm>
            <a:off x="9380767" y="5733328"/>
            <a:ext cx="1751832" cy="4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3C0E7-AA01-4C6F-AAB5-F2767A4BBC64}"/>
              </a:ext>
            </a:extLst>
          </p:cNvPr>
          <p:cNvSpPr txBox="1"/>
          <p:nvPr/>
        </p:nvSpPr>
        <p:spPr>
          <a:xfrm>
            <a:off x="4647396" y="5256275"/>
            <a:ext cx="625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variant name has nothing to do with the esteemed United Kingdom’s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9ED33-F7B5-4899-B965-E90598B21594}"/>
              </a:ext>
            </a:extLst>
          </p:cNvPr>
          <p:cNvSpPr txBox="1"/>
          <p:nvPr/>
        </p:nvSpPr>
        <p:spPr>
          <a:xfrm>
            <a:off x="4647396" y="6249740"/>
            <a:ext cx="246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~~or does it??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58C71-9217-4D8D-8D33-976D9419E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25"/>
          <a:stretch/>
        </p:blipFill>
        <p:spPr>
          <a:xfrm>
            <a:off x="4647396" y="3481309"/>
            <a:ext cx="3676650" cy="1691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1305DC-E24D-43D4-B407-6746663E0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99" y="1851189"/>
            <a:ext cx="32004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D9B83C-BCE3-4B40-B390-BFF5C2CE0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046" y="1785457"/>
            <a:ext cx="3162300" cy="14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964C9-A8E2-4D6F-BC2D-87AB11F0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7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E8E5-2BA3-42EC-B7AC-378F478F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The House Of Commoners 3x5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435A7-C170-4B95-AAAB-686ED0DA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333875" cy="68434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BAD427-87CE-4EC1-AFF6-A43998ED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640" y="1295201"/>
            <a:ext cx="7239804" cy="3054854"/>
          </a:xfrm>
        </p:spPr>
        <p:txBody>
          <a:bodyPr/>
          <a:lstStyle/>
          <a:p>
            <a:r>
              <a:rPr lang="en-US" dirty="0"/>
              <a:t>Type of Black victories: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030" name="Picture 6" descr="UK House of Commons logo">
            <a:extLst>
              <a:ext uri="{FF2B5EF4-FFF2-40B4-BE49-F238E27FC236}">
                <a16:creationId xmlns:a16="http://schemas.microsoft.com/office/drawing/2014/main" id="{85F820D9-90C7-4055-AA68-D52322222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8" b="29545"/>
          <a:stretch/>
        </p:blipFill>
        <p:spPr bwMode="auto">
          <a:xfrm>
            <a:off x="9380767" y="5733328"/>
            <a:ext cx="1751832" cy="4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3C0E7-AA01-4C6F-AAB5-F2767A4BBC64}"/>
              </a:ext>
            </a:extLst>
          </p:cNvPr>
          <p:cNvSpPr txBox="1"/>
          <p:nvPr/>
        </p:nvSpPr>
        <p:spPr>
          <a:xfrm>
            <a:off x="4647396" y="5256275"/>
            <a:ext cx="625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variant name has nothing to do with the esteemed United Kingdom’s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9ED33-F7B5-4899-B965-E90598B21594}"/>
              </a:ext>
            </a:extLst>
          </p:cNvPr>
          <p:cNvSpPr txBox="1"/>
          <p:nvPr/>
        </p:nvSpPr>
        <p:spPr>
          <a:xfrm>
            <a:off x="4647396" y="6249740"/>
            <a:ext cx="246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~~or does it??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DFC68-57C8-4F58-ACBA-6D3EB506B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96" y="1823838"/>
            <a:ext cx="3171825" cy="1457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14FA6-24F6-4F82-B51A-85378F1C5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37" y="3651225"/>
            <a:ext cx="3695700" cy="1476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F1C4C-3995-4E9B-A156-BA2B0B858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542" y="1833363"/>
            <a:ext cx="3114675" cy="1447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16315-20CC-4068-9FB6-DD3B81EB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6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E8E5-2BA3-42EC-B7AC-378F478F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The House Of Commoners 3x5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435A7-C170-4B95-AAAB-686ED0DA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333875" cy="68434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BAD427-87CE-4EC1-AFF6-A43998ED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640" y="1295201"/>
            <a:ext cx="7239804" cy="3054854"/>
          </a:xfrm>
        </p:spPr>
        <p:txBody>
          <a:bodyPr/>
          <a:lstStyle/>
          <a:p>
            <a:r>
              <a:rPr lang="en-US" dirty="0"/>
              <a:t>Type of draws: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030" name="Picture 6" descr="UK House of Commons logo">
            <a:extLst>
              <a:ext uri="{FF2B5EF4-FFF2-40B4-BE49-F238E27FC236}">
                <a16:creationId xmlns:a16="http://schemas.microsoft.com/office/drawing/2014/main" id="{85F820D9-90C7-4055-AA68-D52322222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8" b="29545"/>
          <a:stretch/>
        </p:blipFill>
        <p:spPr bwMode="auto">
          <a:xfrm>
            <a:off x="9380767" y="5733328"/>
            <a:ext cx="1751832" cy="4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3C0E7-AA01-4C6F-AAB5-F2767A4BBC64}"/>
              </a:ext>
            </a:extLst>
          </p:cNvPr>
          <p:cNvSpPr txBox="1"/>
          <p:nvPr/>
        </p:nvSpPr>
        <p:spPr>
          <a:xfrm>
            <a:off x="4647396" y="5256275"/>
            <a:ext cx="625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variant name has nothing to do with the esteemed United Kingdom’s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9ED33-F7B5-4899-B965-E90598B21594}"/>
              </a:ext>
            </a:extLst>
          </p:cNvPr>
          <p:cNvSpPr txBox="1"/>
          <p:nvPr/>
        </p:nvSpPr>
        <p:spPr>
          <a:xfrm>
            <a:off x="4647396" y="6249740"/>
            <a:ext cx="246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~~or does it??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5971-395B-49A6-BE39-12C72D747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214" y="1772253"/>
            <a:ext cx="3781425" cy="1695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1B39A-8339-4ED6-B6F8-C0A71F899D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72"/>
          <a:stretch/>
        </p:blipFill>
        <p:spPr>
          <a:xfrm>
            <a:off x="4629640" y="1775094"/>
            <a:ext cx="3514725" cy="1692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44A3C-5A52-4A09-B893-128F5B253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015" y="3562911"/>
            <a:ext cx="3562350" cy="1733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249BBE-640F-4BF7-8F32-D9728EEA68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74"/>
          <a:stretch/>
        </p:blipFill>
        <p:spPr>
          <a:xfrm>
            <a:off x="8348214" y="3562911"/>
            <a:ext cx="3714750" cy="1733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C4515-E10B-4340-9BBD-AB9B3F82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7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088C-C660-4DF5-9EDD-36A1FD2F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topic?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E91DE-ED0D-40D4-8DAE-0ACDA329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A61813-EA86-4221-BD7C-D7C27F605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05" y="1866900"/>
            <a:ext cx="62007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192FE-CBC6-4568-B3AA-52CBA7C7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81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331E6-0E70-4814-9BE7-4B237AE3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5775" cy="68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The Queens’ Gauntlet 3x5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D6B6A1-5FAF-46A6-9E1D-E134D929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396" y="1428370"/>
            <a:ext cx="7239804" cy="3054854"/>
          </a:xfrm>
        </p:spPr>
        <p:txBody>
          <a:bodyPr/>
          <a:lstStyle/>
          <a:p>
            <a:r>
              <a:rPr lang="en-US" dirty="0"/>
              <a:t>Queen is guarded by other pieces while in a good position to strike out on her own</a:t>
            </a:r>
          </a:p>
          <a:p>
            <a:pPr lvl="1"/>
            <a:r>
              <a:rPr lang="en-US" dirty="0"/>
              <a:t>The pieces accompanying the Queen are positioned to cross-shot any opponent that is made to run between them </a:t>
            </a:r>
          </a:p>
          <a:p>
            <a:r>
              <a:rPr lang="en-US" dirty="0"/>
              <a:t>King is present but the game is won by capturing 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75921-69E4-4C79-8757-6D67E18BFFB5}"/>
              </a:ext>
            </a:extLst>
          </p:cNvPr>
          <p:cNvSpPr txBox="1"/>
          <p:nvPr/>
        </p:nvSpPr>
        <p:spPr>
          <a:xfrm>
            <a:off x="4647396" y="5700158"/>
            <a:ext cx="695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Queen's Gambit </a:t>
            </a:r>
            <a:r>
              <a:rPr lang="en-US" sz="2000" dirty="0"/>
              <a:t>is a fantastic TV series. You should watch it.</a:t>
            </a:r>
          </a:p>
          <a:p>
            <a:r>
              <a:rPr lang="en-US" sz="2000" dirty="0"/>
              <a:t>Not that it has anything to do with this variant’s name sake~~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49140-D9A6-45F5-A5A7-7621ADC7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396" y="3661992"/>
            <a:ext cx="4305300" cy="18954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506CC-3263-4FA8-BE43-16BDCD8D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3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331E6-0E70-4814-9BE7-4B237AE3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5775" cy="68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The Queens’ Gauntlet 3x5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D6B6A1-5FAF-46A6-9E1D-E134D929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396" y="1428370"/>
            <a:ext cx="7239804" cy="3054854"/>
          </a:xfrm>
        </p:spPr>
        <p:txBody>
          <a:bodyPr/>
          <a:lstStyle/>
          <a:p>
            <a:r>
              <a:rPr lang="en-US" dirty="0"/>
              <a:t>Type of White victories: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75921-69E4-4C79-8757-6D67E18BFFB5}"/>
              </a:ext>
            </a:extLst>
          </p:cNvPr>
          <p:cNvSpPr txBox="1"/>
          <p:nvPr/>
        </p:nvSpPr>
        <p:spPr>
          <a:xfrm>
            <a:off x="4647396" y="5700158"/>
            <a:ext cx="695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Queen's Gambit </a:t>
            </a:r>
            <a:r>
              <a:rPr lang="en-US" sz="2000" dirty="0"/>
              <a:t>is a fantastic TV series. You should watch it.</a:t>
            </a:r>
          </a:p>
          <a:p>
            <a:r>
              <a:rPr lang="en-US" sz="2000" dirty="0"/>
              <a:t>Not that it has anything to do with this variant’s name sake~~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F24AB-87CF-47E1-8BB3-19A43EEE4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396" y="1998132"/>
            <a:ext cx="3200400" cy="1514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8B33C3-934B-4848-97BA-F4D339AE9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256" y="2013538"/>
            <a:ext cx="3248025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526B7-AB5B-4189-A6AF-F647DCC53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95" y="3754561"/>
            <a:ext cx="3000375" cy="14573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54347-9FF4-4C1A-A2B1-EA31D533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06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331E6-0E70-4814-9BE7-4B237AE3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5775" cy="68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The Queens’ Gauntlet 3x5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D6B6A1-5FAF-46A6-9E1D-E134D929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396" y="1428370"/>
            <a:ext cx="7239804" cy="3054854"/>
          </a:xfrm>
        </p:spPr>
        <p:txBody>
          <a:bodyPr/>
          <a:lstStyle/>
          <a:p>
            <a:r>
              <a:rPr lang="en-US" dirty="0"/>
              <a:t>Type of Black victories: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75921-69E4-4C79-8757-6D67E18BFFB5}"/>
              </a:ext>
            </a:extLst>
          </p:cNvPr>
          <p:cNvSpPr txBox="1"/>
          <p:nvPr/>
        </p:nvSpPr>
        <p:spPr>
          <a:xfrm>
            <a:off x="4647396" y="5700158"/>
            <a:ext cx="695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Queen's Gambit </a:t>
            </a:r>
            <a:r>
              <a:rPr lang="en-US" sz="2000" dirty="0"/>
              <a:t>is a fantastic TV series. You should watch it.</a:t>
            </a:r>
          </a:p>
          <a:p>
            <a:r>
              <a:rPr lang="en-US" sz="2000" dirty="0"/>
              <a:t>Not that it has anything to do with this variant’s name sake~~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3BBC87-75B7-44FE-BC9D-0FEA35B0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86" y="1930928"/>
            <a:ext cx="3067050" cy="1428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472A4A-E362-4933-AB39-228472BC6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90" y="1921403"/>
            <a:ext cx="3057525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F5481-BE90-4A50-AE88-CDDA7D8C7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611" y="3634366"/>
            <a:ext cx="3219450" cy="14573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6198B-74AE-43FC-B3E3-1FF40202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05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331E6-0E70-4814-9BE7-4B237AE3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5775" cy="68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The Queens’ Gauntlet 3x5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D6B6A1-5FAF-46A6-9E1D-E134D929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396" y="1428370"/>
            <a:ext cx="7239804" cy="3054854"/>
          </a:xfrm>
        </p:spPr>
        <p:txBody>
          <a:bodyPr/>
          <a:lstStyle/>
          <a:p>
            <a:r>
              <a:rPr lang="en-US" dirty="0"/>
              <a:t>Type of draws: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75921-69E4-4C79-8757-6D67E18BFFB5}"/>
              </a:ext>
            </a:extLst>
          </p:cNvPr>
          <p:cNvSpPr txBox="1"/>
          <p:nvPr/>
        </p:nvSpPr>
        <p:spPr>
          <a:xfrm>
            <a:off x="4647396" y="5700158"/>
            <a:ext cx="695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Queen's Gambit </a:t>
            </a:r>
            <a:r>
              <a:rPr lang="en-US" sz="2000" dirty="0"/>
              <a:t>is a fantastic TV series. You should watch it.</a:t>
            </a:r>
          </a:p>
          <a:p>
            <a:r>
              <a:rPr lang="en-US" sz="2000" dirty="0"/>
              <a:t>Not that it has anything to do with this variant’s name sake~~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B90EF-7F82-40A0-8D79-22C1F25F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06" y="1923680"/>
            <a:ext cx="3448050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7356B-7B23-43A8-829C-959E7DF42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717" y="3822578"/>
            <a:ext cx="367665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B1EA94-4BB1-49F9-9183-AF5CB3813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754" y="1541480"/>
            <a:ext cx="3743325" cy="2095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C73798-9272-44E0-8AA9-BAAD00E6E8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82"/>
          <a:stretch/>
        </p:blipFill>
        <p:spPr>
          <a:xfrm>
            <a:off x="8362950" y="3818393"/>
            <a:ext cx="3829050" cy="16764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4AFF4D-5C1E-48F8-8F98-EEA649D3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03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331E6-0E70-4814-9BE7-4B237AE3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5775" cy="68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The Queens’ Gauntlet 3x5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7D0D30A-7623-474C-B90F-7F7665041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1428368"/>
            <a:ext cx="5570220" cy="523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B5993B-C942-4475-A417-FA73FBDB7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03" b="14573"/>
          <a:stretch/>
        </p:blipFill>
        <p:spPr>
          <a:xfrm>
            <a:off x="5024437" y="1602123"/>
            <a:ext cx="2779035" cy="1464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88BC2A-4DF2-4B1D-BE9C-F6E56B668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414" b="12632"/>
          <a:stretch/>
        </p:blipFill>
        <p:spPr>
          <a:xfrm>
            <a:off x="5024437" y="3240521"/>
            <a:ext cx="2779035" cy="14646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5096F0-DC24-48C9-955A-0E90426B54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422" b="17771"/>
          <a:stretch/>
        </p:blipFill>
        <p:spPr>
          <a:xfrm>
            <a:off x="5024437" y="5014827"/>
            <a:ext cx="2779035" cy="1464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10AD0-99D0-477C-80E9-CBCD34269351}"/>
              </a:ext>
            </a:extLst>
          </p:cNvPr>
          <p:cNvSpPr txBox="1"/>
          <p:nvPr/>
        </p:nvSpPr>
        <p:spPr>
          <a:xfrm>
            <a:off x="9570128" y="1202335"/>
            <a:ext cx="2621872" cy="908864"/>
          </a:xfrm>
          <a:prstGeom prst="wedgeEllipseCallout">
            <a:avLst>
              <a:gd name="adj1" fmla="val -48880"/>
              <a:gd name="adj2" fmla="val 45406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foresee a draw with 2 Queens.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9445B-571C-4F97-9004-4FC84B2F3ADD}"/>
              </a:ext>
            </a:extLst>
          </p:cNvPr>
          <p:cNvSpPr txBox="1"/>
          <p:nvPr/>
        </p:nvSpPr>
        <p:spPr>
          <a:xfrm>
            <a:off x="9695895" y="2763136"/>
            <a:ext cx="2621872" cy="908864"/>
          </a:xfrm>
          <a:prstGeom prst="wedgeEllipseCallout">
            <a:avLst>
              <a:gd name="adj1" fmla="val -48880"/>
              <a:gd name="adj2" fmla="val 45406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said a draw with 2 Queens.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58F80-688E-47C7-A876-D1D45D55FEB3}"/>
              </a:ext>
            </a:extLst>
          </p:cNvPr>
          <p:cNvSpPr txBox="1"/>
          <p:nvPr/>
        </p:nvSpPr>
        <p:spPr>
          <a:xfrm>
            <a:off x="9650522" y="5014827"/>
            <a:ext cx="2712618" cy="519351"/>
          </a:xfrm>
          <a:prstGeom prst="wedgeEllipseCallout">
            <a:avLst>
              <a:gd name="adj1" fmla="val -48880"/>
              <a:gd name="adj2" fmla="val 45406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…very well.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0F906-66BB-4A16-82CA-06BC9D9A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44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Alternative Thai 4x8</a:t>
            </a:r>
          </a:p>
        </p:txBody>
      </p:sp>
      <p:pic>
        <p:nvPicPr>
          <p:cNvPr id="2" name="Picture 2" descr="Snapshot Image Thai">
            <a:extLst>
              <a:ext uri="{FF2B5EF4-FFF2-40B4-BE49-F238E27FC236}">
                <a16:creationId xmlns:a16="http://schemas.microsoft.com/office/drawing/2014/main" id="{C500EBDE-1AA4-4594-A0B0-93600414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6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355" y="1428370"/>
            <a:ext cx="8516645" cy="3054854"/>
          </a:xfrm>
        </p:spPr>
        <p:txBody>
          <a:bodyPr/>
          <a:lstStyle/>
          <a:p>
            <a:r>
              <a:rPr lang="en-US" dirty="0"/>
              <a:t>Inspired by </a:t>
            </a:r>
            <a:r>
              <a:rPr lang="en-US" dirty="0">
                <a:hlinkClick r:id="rId3"/>
              </a:rPr>
              <a:t>Thai Chess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Makruk</a:t>
            </a:r>
            <a:r>
              <a:rPr lang="en-US" dirty="0"/>
              <a:t> (Thai: </a:t>
            </a:r>
            <a:r>
              <a:rPr lang="th-TH" dirty="0"/>
              <a:t>หมากรุก; </a:t>
            </a:r>
            <a:r>
              <a:rPr lang="en-US" dirty="0"/>
              <a:t>pronounced [</a:t>
            </a:r>
            <a:r>
              <a:rPr lang="en-US" dirty="0" err="1"/>
              <a:t>màːk</a:t>
            </a:r>
            <a:r>
              <a:rPr lang="en-US" dirty="0"/>
              <a:t> </a:t>
            </a:r>
            <a:r>
              <a:rPr lang="en-US" dirty="0" err="1"/>
              <a:t>rúk</a:t>
            </a:r>
            <a:r>
              <a:rPr lang="en-US" dirty="0"/>
              <a:t>]), or Thai Chess, is a chess variant descended from the 6th-century Indian chess </a:t>
            </a:r>
            <a:r>
              <a:rPr lang="en-US" b="1" dirty="0">
                <a:solidFill>
                  <a:srgbClr val="FFFF00"/>
                </a:solidFill>
              </a:rPr>
              <a:t>chaturanga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variant takes half its board mirrored, makes it capture-all, and swaps Queen and Bishop’s locations to encourage more diverse builds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04D4-C35B-4197-8640-2D7195851699}"/>
              </a:ext>
            </a:extLst>
          </p:cNvPr>
          <p:cNvSpPr txBox="1"/>
          <p:nvPr/>
        </p:nvSpPr>
        <p:spPr>
          <a:xfrm>
            <a:off x="4089105" y="5877711"/>
            <a:ext cx="695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my shame, I can’t think of other interesting things to say about this variant ---- other than I enjoy it as much as I do Thai food.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F9BFF-8479-4E2F-AFA1-E87C038F6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105" y="3686555"/>
            <a:ext cx="4276725" cy="1743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0ABA7-069D-44F9-A2A1-32213246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429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Alternative Thai 4x8</a:t>
            </a:r>
          </a:p>
        </p:txBody>
      </p:sp>
      <p:pic>
        <p:nvPicPr>
          <p:cNvPr id="2" name="Picture 2" descr="Snapshot Image Thai">
            <a:extLst>
              <a:ext uri="{FF2B5EF4-FFF2-40B4-BE49-F238E27FC236}">
                <a16:creationId xmlns:a16="http://schemas.microsoft.com/office/drawing/2014/main" id="{C500EBDE-1AA4-4594-A0B0-93600414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6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355" y="1428370"/>
            <a:ext cx="8516645" cy="3054854"/>
          </a:xfrm>
        </p:spPr>
        <p:txBody>
          <a:bodyPr/>
          <a:lstStyle/>
          <a:p>
            <a:r>
              <a:rPr lang="en-US" dirty="0"/>
              <a:t>Type of White victories: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04D4-C35B-4197-8640-2D7195851699}"/>
              </a:ext>
            </a:extLst>
          </p:cNvPr>
          <p:cNvSpPr txBox="1"/>
          <p:nvPr/>
        </p:nvSpPr>
        <p:spPr>
          <a:xfrm>
            <a:off x="4089105" y="5877711"/>
            <a:ext cx="695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my shame, I can’t think of other interesting things to say about this variant ---- other than I enjoy it as much as I do Thai food.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BED01-BDAB-4A88-96E0-F4F3768CF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85"/>
          <a:stretch/>
        </p:blipFill>
        <p:spPr>
          <a:xfrm>
            <a:off x="3828687" y="1959931"/>
            <a:ext cx="2840275" cy="2956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44690-7B73-45B5-9AB6-AA2DB3DCF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061"/>
          <a:stretch/>
        </p:blipFill>
        <p:spPr>
          <a:xfrm>
            <a:off x="6822294" y="1919670"/>
            <a:ext cx="1868945" cy="2976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D46CDF-F74F-4A31-A29F-24DCAA56A2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380"/>
          <a:stretch/>
        </p:blipFill>
        <p:spPr>
          <a:xfrm>
            <a:off x="9201285" y="1919670"/>
            <a:ext cx="1949068" cy="304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C4D5C-CB7D-49DB-B493-B61A58F2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32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Alternative Thai 4x8</a:t>
            </a:r>
          </a:p>
        </p:txBody>
      </p:sp>
      <p:pic>
        <p:nvPicPr>
          <p:cNvPr id="2" name="Picture 2" descr="Snapshot Image Thai">
            <a:extLst>
              <a:ext uri="{FF2B5EF4-FFF2-40B4-BE49-F238E27FC236}">
                <a16:creationId xmlns:a16="http://schemas.microsoft.com/office/drawing/2014/main" id="{C500EBDE-1AA4-4594-A0B0-93600414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6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355" y="1428370"/>
            <a:ext cx="8516645" cy="3054854"/>
          </a:xfrm>
        </p:spPr>
        <p:txBody>
          <a:bodyPr/>
          <a:lstStyle/>
          <a:p>
            <a:r>
              <a:rPr lang="en-US" dirty="0"/>
              <a:t>Type of Black victories: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04D4-C35B-4197-8640-2D7195851699}"/>
              </a:ext>
            </a:extLst>
          </p:cNvPr>
          <p:cNvSpPr txBox="1"/>
          <p:nvPr/>
        </p:nvSpPr>
        <p:spPr>
          <a:xfrm>
            <a:off x="4089105" y="5877711"/>
            <a:ext cx="695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my shame, I can’t think of other interesting things to say about this variant ---- other than I enjoy it as much as I do Thai food.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DFC91-1F9F-4244-881F-711E77690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57"/>
          <a:stretch/>
        </p:blipFill>
        <p:spPr>
          <a:xfrm>
            <a:off x="3675355" y="1954961"/>
            <a:ext cx="2751607" cy="2901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4FE52-9124-492F-A4A3-4FC62BDDC6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5540"/>
          <a:stretch/>
        </p:blipFill>
        <p:spPr>
          <a:xfrm>
            <a:off x="6639980" y="1914021"/>
            <a:ext cx="1891461" cy="2920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DA168-E0F1-4D93-9212-45B0F079A8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233"/>
          <a:stretch/>
        </p:blipFill>
        <p:spPr>
          <a:xfrm>
            <a:off x="8984788" y="1864888"/>
            <a:ext cx="2131791" cy="312822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88F0C2-3C14-40D6-9C3E-D8AD0483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78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Alternative Thai 4x8</a:t>
            </a:r>
          </a:p>
        </p:txBody>
      </p:sp>
      <p:pic>
        <p:nvPicPr>
          <p:cNvPr id="2" name="Picture 2" descr="Snapshot Image Thai">
            <a:extLst>
              <a:ext uri="{FF2B5EF4-FFF2-40B4-BE49-F238E27FC236}">
                <a16:creationId xmlns:a16="http://schemas.microsoft.com/office/drawing/2014/main" id="{C500EBDE-1AA4-4594-A0B0-93600414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6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266" y="1536244"/>
            <a:ext cx="4270160" cy="4480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Type of draws: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904D4-C35B-4197-8640-2D7195851699}"/>
              </a:ext>
            </a:extLst>
          </p:cNvPr>
          <p:cNvSpPr txBox="1"/>
          <p:nvPr/>
        </p:nvSpPr>
        <p:spPr>
          <a:xfrm>
            <a:off x="4089105" y="5877711"/>
            <a:ext cx="695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my shame, I can’t think of other interesting things to say about this variant ---- other than I enjoy it as much as I do Thai food.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951ACD97-8BE4-4A02-8268-87E9A9F4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537" y="2079195"/>
            <a:ext cx="3147689" cy="314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DEFF4D-46FD-46C6-B21C-588CC485E3A1}"/>
              </a:ext>
            </a:extLst>
          </p:cNvPr>
          <p:cNvSpPr txBox="1">
            <a:spLocks/>
          </p:cNvSpPr>
          <p:nvPr/>
        </p:nvSpPr>
        <p:spPr>
          <a:xfrm>
            <a:off x="7176117" y="2079195"/>
            <a:ext cx="4270160" cy="31476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was there literally 0 draw?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955F1-BBDD-4E5B-B768-AA183218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55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Alternative Thai 4x8</a:t>
            </a:r>
          </a:p>
        </p:txBody>
      </p:sp>
      <p:pic>
        <p:nvPicPr>
          <p:cNvPr id="2" name="Picture 2" descr="Snapshot Image Thai">
            <a:extLst>
              <a:ext uri="{FF2B5EF4-FFF2-40B4-BE49-F238E27FC236}">
                <a16:creationId xmlns:a16="http://schemas.microsoft.com/office/drawing/2014/main" id="{C500EBDE-1AA4-4594-A0B0-93600414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6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266" y="1536244"/>
            <a:ext cx="6150746" cy="4480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However, there are some edge cases: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D7E77-7149-4FDD-B3FA-187D99B9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266" y="2160186"/>
            <a:ext cx="3333750" cy="2200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E6AF7-EF86-49CA-BD0A-2667589AD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086" y="2164948"/>
            <a:ext cx="3638550" cy="21907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536B95E-CE74-47E6-B798-B428BC8CB64B}"/>
              </a:ext>
            </a:extLst>
          </p:cNvPr>
          <p:cNvSpPr/>
          <p:nvPr/>
        </p:nvSpPr>
        <p:spPr>
          <a:xfrm>
            <a:off x="7558087" y="3133817"/>
            <a:ext cx="662635" cy="56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8833C-BC38-4351-8346-C9540C2746C3}"/>
              </a:ext>
            </a:extLst>
          </p:cNvPr>
          <p:cNvSpPr txBox="1"/>
          <p:nvPr/>
        </p:nvSpPr>
        <p:spPr>
          <a:xfrm>
            <a:off x="4447713" y="4838490"/>
            <a:ext cx="6337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WOULDN’T THIS BE A DRAW?? 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 🤔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- Why did White move its Knight suicidally after almost 40 turns of maintaining safety?</a:t>
            </a:r>
          </a:p>
          <a:p>
            <a:r>
              <a:rPr lang="en-US" dirty="0"/>
              <a:t>- Was the map too big for duplicate states to appear?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7A9E-3204-463C-8AA0-1CFDDB72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4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088C-C660-4DF5-9EDD-36A1FD2F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topic?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62BC2-356E-4666-A29A-C540D2F8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038" y="1669000"/>
            <a:ext cx="10739083" cy="1469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Surely a chess program would be super easy if I just used a published chess engine, right?</a:t>
            </a:r>
          </a:p>
          <a:p>
            <a:pPr marL="36900" indent="0">
              <a:buNone/>
            </a:pPr>
            <a:r>
              <a:rPr lang="en-US" dirty="0"/>
              <a:t>..</a:t>
            </a:r>
          </a:p>
          <a:p>
            <a:pPr marL="36900" indent="0">
              <a:buNone/>
            </a:pPr>
            <a:r>
              <a:rPr lang="en-US" dirty="0"/>
              <a:t>…right??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F30FE-3CA9-474E-B940-96F28173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449" y="3182528"/>
            <a:ext cx="3984283" cy="34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39F1-C6AA-47F8-AEF7-2A754D98E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730"/>
          <a:stretch/>
        </p:blipFill>
        <p:spPr>
          <a:xfrm>
            <a:off x="3431796" y="3182528"/>
            <a:ext cx="4407781" cy="2889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9892D1-86F0-4258-AAB5-E17C15379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4" y="3182527"/>
            <a:ext cx="2507889" cy="3409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CC1E14-05B2-4CAA-BAB5-D22476BDAD32}"/>
              </a:ext>
            </a:extLst>
          </p:cNvPr>
          <p:cNvSpPr txBox="1"/>
          <p:nvPr/>
        </p:nvSpPr>
        <p:spPr>
          <a:xfrm>
            <a:off x="3639845" y="6249880"/>
            <a:ext cx="398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Screenshots of the Python-Chess library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AAFC7B-61A1-4C8D-B00B-D9CD3CA3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45" y="3138137"/>
            <a:ext cx="3984282" cy="29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7EA37-F7D1-40DB-99B3-22CC42DF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9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517" y="171069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Alternative Thai 4x8</a:t>
            </a:r>
          </a:p>
        </p:txBody>
      </p:sp>
      <p:pic>
        <p:nvPicPr>
          <p:cNvPr id="2" name="Picture 2" descr="Snapshot Image Thai">
            <a:extLst>
              <a:ext uri="{FF2B5EF4-FFF2-40B4-BE49-F238E27FC236}">
                <a16:creationId xmlns:a16="http://schemas.microsoft.com/office/drawing/2014/main" id="{C500EBDE-1AA4-4594-A0B0-93600414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6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266" y="1536244"/>
            <a:ext cx="6150746" cy="4480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it because how I named this variant?</a:t>
            </a:r>
          </a:p>
        </p:txBody>
      </p:sp>
      <p:pic>
        <p:nvPicPr>
          <p:cNvPr id="21510" name="Picture 6">
            <a:extLst>
              <a:ext uri="{FF2B5EF4-FFF2-40B4-BE49-F238E27FC236}">
                <a16:creationId xmlns:a16="http://schemas.microsoft.com/office/drawing/2014/main" id="{DBC06E28-8AF9-40F9-8330-D9E1304C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198"/>
            <a:ext cx="3220374" cy="439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AE3C9-C1F3-4B0C-8A8F-1BDA481D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28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5E39-DF6B-4573-AA70-C6E03F1E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Rates and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6ACC-2E7B-4690-849C-B832458B5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topic of debate is that the White player has an inherent advantage since s/he moves first and is therefore always ahead with her/his strategies</a:t>
            </a:r>
          </a:p>
          <a:p>
            <a:pPr lvl="1"/>
            <a:r>
              <a:rPr lang="en-US" dirty="0"/>
              <a:t>Since 1851, compiled statistics support this view</a:t>
            </a:r>
          </a:p>
          <a:p>
            <a:pPr lvl="2"/>
            <a:r>
              <a:rPr lang="en-US" dirty="0"/>
              <a:t>White consistently wins slightly more often than Black, usually scoring between 52 and 56 percent</a:t>
            </a:r>
          </a:p>
          <a:p>
            <a:pPr lvl="2"/>
            <a:r>
              <a:rPr lang="en-US" dirty="0"/>
              <a:t>However, all the MiniChess variants here have quite opposite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FBE3-17CE-4751-A3F2-C5F9A2FF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79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01240A-998A-4AB5-BEF9-2D5625E3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60519" y="0"/>
            <a:ext cx="6831481" cy="683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EAC4CF-28AD-4F3C-A007-8898EF0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38" y="438151"/>
            <a:ext cx="4128722" cy="1257300"/>
          </a:xfrm>
        </p:spPr>
        <p:txBody>
          <a:bodyPr>
            <a:normAutofit/>
          </a:bodyPr>
          <a:lstStyle/>
          <a:p>
            <a:r>
              <a:rPr lang="en-US" dirty="0"/>
              <a:t>The debate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48FF-E984-410C-A9B5-EC55DB958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3070"/>
            <a:ext cx="5360519" cy="1430230"/>
          </a:xfrm>
        </p:spPr>
        <p:txBody>
          <a:bodyPr>
            <a:normAutofit/>
          </a:bodyPr>
          <a:lstStyle/>
          <a:p>
            <a:r>
              <a:rPr lang="en-US" sz="2000" dirty="0"/>
              <a:t>Why does Black win more when both AIs employ Minimax on smaller boards??</a:t>
            </a:r>
          </a:p>
          <a:p>
            <a:pPr lvl="1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F8968-B311-4457-B2D6-077CA9399A32}"/>
              </a:ext>
            </a:extLst>
          </p:cNvPr>
          <p:cNvSpPr txBox="1"/>
          <p:nvPr/>
        </p:nvSpPr>
        <p:spPr>
          <a:xfrm>
            <a:off x="5457824" y="447675"/>
            <a:ext cx="401465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HEY BLACK,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C6A59-8C9A-4CD7-982F-2B64A486A330}"/>
              </a:ext>
            </a:extLst>
          </p:cNvPr>
          <p:cNvSpPr txBox="1"/>
          <p:nvPr/>
        </p:nvSpPr>
        <p:spPr>
          <a:xfrm>
            <a:off x="5457823" y="1072148"/>
            <a:ext cx="341096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White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really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has first-move advantage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40847-1C9E-44A7-86DE-6B73CF356963}"/>
              </a:ext>
            </a:extLst>
          </p:cNvPr>
          <p:cNvSpPr txBox="1"/>
          <p:nvPr/>
        </p:nvSpPr>
        <p:spPr>
          <a:xfrm flipH="1">
            <a:off x="9534619" y="135600"/>
            <a:ext cx="2139518" cy="2380357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prst="relaxedInset"/>
            <a:bevelB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400" dirty="0">
                <a:solidFill>
                  <a:srgbClr val="002060"/>
                </a:solidFill>
              </a:rPr>
              <a:t>♔</a:t>
            </a:r>
            <a:endParaRPr lang="en-US" sz="12500" dirty="0">
              <a:solidFill>
                <a:srgbClr val="002060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B1C8F32-CDAB-4CCC-BD05-DA058C966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564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2F5D5-F7A6-429A-8F1F-827CA20C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19" y="5511250"/>
            <a:ext cx="2552700" cy="1362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4F8297-8836-449B-8048-0256A2283CCE}"/>
              </a:ext>
            </a:extLst>
          </p:cNvPr>
          <p:cNvSpPr txBox="1"/>
          <p:nvPr/>
        </p:nvSpPr>
        <p:spPr>
          <a:xfrm>
            <a:off x="5457823" y="2053233"/>
            <a:ext cx="2984841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WHY</a:t>
            </a:r>
            <a:r>
              <a:rPr lang="en-US" sz="2800" dirty="0">
                <a:solidFill>
                  <a:srgbClr val="002060"/>
                </a:solidFill>
              </a:rPr>
              <a:t> DO THESE WIN RATES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FAVOR YOU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SO MUCH?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D9014-2A7B-4C33-955B-38D5C119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F9DDFC-298E-4C94-9776-D91C28A18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36" y="2284620"/>
            <a:ext cx="3182710" cy="1259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7FDABF-7CB7-410D-9D53-F50AA2134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37" y="3650767"/>
            <a:ext cx="3182709" cy="1401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5C3D15-F322-4F85-AA7E-7C59B676B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35" y="5203310"/>
            <a:ext cx="3182709" cy="1297184"/>
          </a:xfrm>
          <a:prstGeom prst="rect">
            <a:avLst/>
          </a:prstGeom>
        </p:spPr>
      </p:pic>
      <p:pic>
        <p:nvPicPr>
          <p:cNvPr id="17" name="Picture 2" descr="Snapshot Image Thai">
            <a:extLst>
              <a:ext uri="{FF2B5EF4-FFF2-40B4-BE49-F238E27FC236}">
                <a16:creationId xmlns:a16="http://schemas.microsoft.com/office/drawing/2014/main" id="{B27488A6-E617-4638-9FC9-BADA9D85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28" y="5065817"/>
            <a:ext cx="915739" cy="18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03828E7-6D71-4636-9096-24C123E8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28" y="3579763"/>
            <a:ext cx="915739" cy="14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415B09-9B9A-4588-8BE4-C47AB858F6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128" y="2133747"/>
            <a:ext cx="915739" cy="14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8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01240A-998A-4AB5-BEF9-2D5625E3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60519" y="0"/>
            <a:ext cx="6831481" cy="683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EAC4CF-28AD-4F3C-A007-8898EF0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12872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48FF-E984-410C-A9B5-EC55DB958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4" y="1712465"/>
            <a:ext cx="5273335" cy="46534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(from myself) Pure Minimax behaves differently from humans when playing chess:</a:t>
            </a:r>
          </a:p>
          <a:p>
            <a:pPr lvl="1"/>
            <a:r>
              <a:rPr lang="en-US" dirty="0"/>
              <a:t>Humans can delay exchanges by doing roundabouts</a:t>
            </a:r>
          </a:p>
          <a:p>
            <a:pPr lvl="1"/>
            <a:r>
              <a:rPr lang="en-US" dirty="0"/>
              <a:t>Minimax favors exchanges within the finite range that its search depth covers</a:t>
            </a:r>
          </a:p>
          <a:p>
            <a:pPr lvl="1"/>
            <a:r>
              <a:rPr lang="en-US" dirty="0"/>
              <a:t>Humans see strategies between combined pieces, while Minimax sees how much worth all pieces on the board are</a:t>
            </a:r>
          </a:p>
          <a:p>
            <a:pPr lvl="1"/>
            <a:r>
              <a:rPr lang="en-US" dirty="0"/>
              <a:t>Value of pieces could fluctuate overtime, but Minimax sees them as constant</a:t>
            </a:r>
          </a:p>
          <a:p>
            <a:pPr lvl="1"/>
            <a:r>
              <a:rPr lang="en-US" dirty="0"/>
              <a:t>If both players are purely thinking in materials, whoever moves second often comes out on top as s/he holds a better line structure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F8968-B311-4457-B2D6-077CA9399A32}"/>
              </a:ext>
            </a:extLst>
          </p:cNvPr>
          <p:cNvSpPr txBox="1"/>
          <p:nvPr/>
        </p:nvSpPr>
        <p:spPr>
          <a:xfrm>
            <a:off x="5457824" y="447675"/>
            <a:ext cx="401465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HEY BLACK,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C6A59-8C9A-4CD7-982F-2B64A486A330}"/>
              </a:ext>
            </a:extLst>
          </p:cNvPr>
          <p:cNvSpPr txBox="1"/>
          <p:nvPr/>
        </p:nvSpPr>
        <p:spPr>
          <a:xfrm>
            <a:off x="5457823" y="1072148"/>
            <a:ext cx="341096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White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really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has first-move advantage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40847-1C9E-44A7-86DE-6B73CF356963}"/>
              </a:ext>
            </a:extLst>
          </p:cNvPr>
          <p:cNvSpPr txBox="1"/>
          <p:nvPr/>
        </p:nvSpPr>
        <p:spPr>
          <a:xfrm flipH="1">
            <a:off x="9534619" y="135600"/>
            <a:ext cx="2139518" cy="2380357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prst="relaxedInset"/>
            <a:bevelB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400" dirty="0">
                <a:solidFill>
                  <a:srgbClr val="002060"/>
                </a:solidFill>
              </a:rPr>
              <a:t>♔</a:t>
            </a:r>
            <a:endParaRPr lang="en-US" sz="12500" dirty="0">
              <a:solidFill>
                <a:srgbClr val="002060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B1C8F32-CDAB-4CCC-BD05-DA058C966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564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2F5D5-F7A6-429A-8F1F-827CA20C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19" y="5511250"/>
            <a:ext cx="2552700" cy="1362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4F8297-8836-449B-8048-0256A2283CCE}"/>
              </a:ext>
            </a:extLst>
          </p:cNvPr>
          <p:cNvSpPr txBox="1"/>
          <p:nvPr/>
        </p:nvSpPr>
        <p:spPr>
          <a:xfrm>
            <a:off x="5457823" y="2053233"/>
            <a:ext cx="2984841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WHY</a:t>
            </a:r>
            <a:r>
              <a:rPr lang="en-US" sz="2800" dirty="0">
                <a:solidFill>
                  <a:srgbClr val="002060"/>
                </a:solidFill>
              </a:rPr>
              <a:t> DO THESE WIN RATES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FAVOR YOU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SO MUCH?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E5C64-E5B6-4093-837E-EF3DBB06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35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01240A-998A-4AB5-BEF9-2D5625E3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60519" y="0"/>
            <a:ext cx="6831481" cy="683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EAC4CF-28AD-4F3C-A007-8898EF0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12872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48FF-E984-410C-A9B5-EC55DB958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76450"/>
            <a:ext cx="5273335" cy="3714749"/>
          </a:xfrm>
        </p:spPr>
        <p:txBody>
          <a:bodyPr>
            <a:normAutofit/>
          </a:bodyPr>
          <a:lstStyle/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"In terms of the mathematical games theory, chess is a game of complete information, and Black's information is always greater by one move.“</a:t>
            </a:r>
          </a:p>
          <a:p>
            <a:pPr marL="36900" indent="0">
              <a:buNone/>
            </a:pPr>
            <a:r>
              <a:rPr lang="en-US" dirty="0"/>
              <a:t>- Suba 1991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F8968-B311-4457-B2D6-077CA9399A32}"/>
              </a:ext>
            </a:extLst>
          </p:cNvPr>
          <p:cNvSpPr txBox="1"/>
          <p:nvPr/>
        </p:nvSpPr>
        <p:spPr>
          <a:xfrm>
            <a:off x="5457824" y="447675"/>
            <a:ext cx="401465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HEY BLACK,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C6A59-8C9A-4CD7-982F-2B64A486A330}"/>
              </a:ext>
            </a:extLst>
          </p:cNvPr>
          <p:cNvSpPr txBox="1"/>
          <p:nvPr/>
        </p:nvSpPr>
        <p:spPr>
          <a:xfrm>
            <a:off x="5457823" y="1072148"/>
            <a:ext cx="341096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White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really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has first-move advantage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40847-1C9E-44A7-86DE-6B73CF356963}"/>
              </a:ext>
            </a:extLst>
          </p:cNvPr>
          <p:cNvSpPr txBox="1"/>
          <p:nvPr/>
        </p:nvSpPr>
        <p:spPr>
          <a:xfrm flipH="1">
            <a:off x="9534619" y="135600"/>
            <a:ext cx="2139518" cy="2380357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prst="relaxedInset"/>
            <a:bevelB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400" dirty="0">
                <a:solidFill>
                  <a:srgbClr val="002060"/>
                </a:solidFill>
              </a:rPr>
              <a:t>♔</a:t>
            </a:r>
            <a:endParaRPr lang="en-US" sz="12500" dirty="0">
              <a:solidFill>
                <a:srgbClr val="002060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B1C8F32-CDAB-4CCC-BD05-DA058C966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564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2F5D5-F7A6-429A-8F1F-827CA20C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19" y="5511250"/>
            <a:ext cx="2552700" cy="1362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4F8297-8836-449B-8048-0256A2283CCE}"/>
              </a:ext>
            </a:extLst>
          </p:cNvPr>
          <p:cNvSpPr txBox="1"/>
          <p:nvPr/>
        </p:nvSpPr>
        <p:spPr>
          <a:xfrm>
            <a:off x="5457823" y="2053233"/>
            <a:ext cx="2984841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WHY</a:t>
            </a:r>
            <a:r>
              <a:rPr lang="en-US" sz="2800" dirty="0">
                <a:solidFill>
                  <a:srgbClr val="002060"/>
                </a:solidFill>
              </a:rPr>
              <a:t> DO THESE WIN RATES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FAVOR YOU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SO MUCH?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E5C64-E5B6-4093-837E-EF3DBB06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23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01240A-998A-4AB5-BEF9-2D5625E3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60519" y="0"/>
            <a:ext cx="6831481" cy="683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EAC4CF-28AD-4F3C-A007-8898EF0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12872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48FF-E984-410C-A9B5-EC55DB958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78" y="2076450"/>
            <a:ext cx="5496263" cy="3714749"/>
          </a:xfrm>
        </p:spPr>
        <p:txBody>
          <a:bodyPr>
            <a:normAutofit/>
          </a:bodyPr>
          <a:lstStyle/>
          <a:p>
            <a:r>
              <a:rPr lang="en-US" dirty="0"/>
              <a:t>If a Minimax AI has a depth of 4:</a:t>
            </a:r>
          </a:p>
          <a:p>
            <a:pPr lvl="1"/>
            <a:r>
              <a:rPr lang="en-US" dirty="0"/>
              <a:t>1 among many possible scenarios:</a:t>
            </a:r>
          </a:p>
          <a:p>
            <a:pPr lvl="2"/>
            <a:r>
              <a:rPr lang="en-US" dirty="0"/>
              <a:t>White exchanges its Knight at Turn 1 thinking it’d gain the best score by Turn 4</a:t>
            </a:r>
          </a:p>
          <a:p>
            <a:pPr lvl="2"/>
            <a:r>
              <a:rPr lang="en-US" dirty="0"/>
              <a:t>But if that Knight could become supremely important between say, Turn 7~11, White will have failed to see it before it is too late</a:t>
            </a:r>
          </a:p>
          <a:p>
            <a:pPr lvl="2"/>
            <a:r>
              <a:rPr lang="en-US" dirty="0"/>
              <a:t>Conversely, Black can vaguely measure what happens at Turn 5 while making the exchange</a:t>
            </a:r>
          </a:p>
          <a:p>
            <a:pPr marL="4500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F8968-B311-4457-B2D6-077CA9399A32}"/>
              </a:ext>
            </a:extLst>
          </p:cNvPr>
          <p:cNvSpPr txBox="1"/>
          <p:nvPr/>
        </p:nvSpPr>
        <p:spPr>
          <a:xfrm>
            <a:off x="5457824" y="447675"/>
            <a:ext cx="401465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HEY BLACK,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C6A59-8C9A-4CD7-982F-2B64A486A330}"/>
              </a:ext>
            </a:extLst>
          </p:cNvPr>
          <p:cNvSpPr txBox="1"/>
          <p:nvPr/>
        </p:nvSpPr>
        <p:spPr>
          <a:xfrm>
            <a:off x="5457823" y="1072148"/>
            <a:ext cx="341096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White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really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has first-move advantage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40847-1C9E-44A7-86DE-6B73CF356963}"/>
              </a:ext>
            </a:extLst>
          </p:cNvPr>
          <p:cNvSpPr txBox="1"/>
          <p:nvPr/>
        </p:nvSpPr>
        <p:spPr>
          <a:xfrm flipH="1">
            <a:off x="9534619" y="135600"/>
            <a:ext cx="2139518" cy="2380357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prst="relaxedInset"/>
            <a:bevelB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400" dirty="0">
                <a:solidFill>
                  <a:srgbClr val="002060"/>
                </a:solidFill>
              </a:rPr>
              <a:t>♔</a:t>
            </a:r>
            <a:endParaRPr lang="en-US" sz="12500" dirty="0">
              <a:solidFill>
                <a:srgbClr val="002060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B1C8F32-CDAB-4CCC-BD05-DA058C966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564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2F5D5-F7A6-429A-8F1F-827CA20C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19" y="5511250"/>
            <a:ext cx="2552700" cy="1362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4F8297-8836-449B-8048-0256A2283CCE}"/>
              </a:ext>
            </a:extLst>
          </p:cNvPr>
          <p:cNvSpPr txBox="1"/>
          <p:nvPr/>
        </p:nvSpPr>
        <p:spPr>
          <a:xfrm>
            <a:off x="5457823" y="2053233"/>
            <a:ext cx="2984841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WHY</a:t>
            </a:r>
            <a:r>
              <a:rPr lang="en-US" sz="2800" dirty="0">
                <a:solidFill>
                  <a:srgbClr val="002060"/>
                </a:solidFill>
              </a:rPr>
              <a:t> DO THESE WIN RATES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FAVOR YOU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SO MUCH?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00805-A08F-46F7-93C0-B90A668E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44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C4CF-28AD-4F3C-A007-8898EF0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12872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48FF-E984-410C-A9B5-EC55DB958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26" y="1571625"/>
            <a:ext cx="11026066" cy="692181"/>
          </a:xfrm>
        </p:spPr>
        <p:txBody>
          <a:bodyPr>
            <a:normAutofit/>
          </a:bodyPr>
          <a:lstStyle/>
          <a:p>
            <a:r>
              <a:rPr lang="en-US" dirty="0"/>
              <a:t>In other words, this is how I think Minimax AI plays: 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B1C8F32-CDAB-4CCC-BD05-DA058C966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564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9381826-18C9-44D3-A40E-8870D9ABE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43" y="2344075"/>
            <a:ext cx="4248518" cy="424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FB3F3-E1EF-4CA4-B3EA-501EF418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21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B5E39-DF6B-4573-AA70-C6E03F1E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The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6ACC-2E7B-4690-849C-B832458B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666875"/>
            <a:ext cx="4610704" cy="4933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Immediate future: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King check responses (to play on Capture-The-King variants)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Investigate what is causing the lack of draws on larger boards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(more distant) future:</a:t>
            </a:r>
          </a:p>
          <a:p>
            <a:pPr lvl="1">
              <a:lnSpc>
                <a:spcPct val="90000"/>
              </a:lnSpc>
            </a:pPr>
            <a:r>
              <a:rPr lang="en-US" sz="2300" dirty="0"/>
              <a:t>Alpha-Beta Pruning (seems a must for AI to realistically play on 8x8 standard boards)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7AE5A-A7E7-4E87-A933-12E87403E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97" b="2"/>
          <a:stretch/>
        </p:blipFill>
        <p:spPr>
          <a:xfrm>
            <a:off x="6368091" y="556907"/>
            <a:ext cx="4030298" cy="51477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A882E-C069-422C-8228-1EBF07C4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2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8F5F3-0032-4714-9365-4CB519E48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74" y="2527176"/>
            <a:ext cx="10353762" cy="1257300"/>
          </a:xfrm>
        </p:spPr>
        <p:txBody>
          <a:bodyPr/>
          <a:lstStyle/>
          <a:p>
            <a:r>
              <a:rPr lang="en-US" dirty="0"/>
              <a:t>As a little bonus~~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3DC05-2D04-4363-A62C-32083753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56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168" y="74897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Silverman Knightly (4x5)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976" y="1332198"/>
            <a:ext cx="4028545" cy="1348858"/>
          </a:xfrm>
        </p:spPr>
        <p:txBody>
          <a:bodyPr/>
          <a:lstStyle/>
          <a:p>
            <a:r>
              <a:rPr lang="en-US" dirty="0"/>
              <a:t>In 1981 mathematician David Silverman suggested this 4×4 chess variant.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54EBF-3A36-47C3-98AB-B6E7DFE3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49502"/>
            <a:ext cx="4248150" cy="175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4BA3B3-AFA8-41F2-A122-8268E811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" y="44996"/>
            <a:ext cx="5516630" cy="6768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C47110-B7C1-43A4-9250-85D4E5514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802" y="1332197"/>
            <a:ext cx="1800225" cy="2028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C8360C-C15D-4408-8745-08021D34DEF3}"/>
              </a:ext>
            </a:extLst>
          </p:cNvPr>
          <p:cNvSpPr txBox="1"/>
          <p:nvPr/>
        </p:nvSpPr>
        <p:spPr>
          <a:xfrm>
            <a:off x="5575065" y="3240414"/>
            <a:ext cx="65967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make the variant more playable, Silverman finally proposed to insert a row between pawns and use the board 4×5.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variant replaces the King with Knight.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E34ED-1A35-49B3-B904-4F86B05B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5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088C-C660-4DF5-9EDD-36A1FD2F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topic?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62BC2-356E-4666-A29A-C540D2F8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5791"/>
            <a:ext cx="6365895" cy="4077809"/>
          </a:xfrm>
        </p:spPr>
        <p:txBody>
          <a:bodyPr/>
          <a:lstStyle/>
          <a:p>
            <a:r>
              <a:rPr lang="en-US" dirty="0"/>
              <a:t>Existing Chess AIs or simulators written in Python (that I’m aware of):</a:t>
            </a:r>
          </a:p>
          <a:p>
            <a:pPr lvl="1"/>
            <a:r>
              <a:rPr lang="en-US" dirty="0"/>
              <a:t>1. Rely heavily on the Python-Chess library:</a:t>
            </a:r>
          </a:p>
          <a:p>
            <a:pPr lvl="2"/>
            <a:r>
              <a:rPr lang="en-US" dirty="0">
                <a:hlinkClick r:id="rId2"/>
              </a:rPr>
              <a:t>https://python-chess.readthedocs.io/en/latest/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2. Do not handle </a:t>
            </a:r>
            <a:r>
              <a:rPr lang="en-US" dirty="0" err="1"/>
              <a:t>Minichess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3. Do not support custom rules without breaking some other things</a:t>
            </a:r>
          </a:p>
          <a:p>
            <a:pPr lvl="1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540D74-37D6-4480-B668-AAB4623F1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735" y="1866900"/>
            <a:ext cx="49911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2764F-D3D5-4084-B256-9456783B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7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168" y="74897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Silverman Knightly (4x5)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40" y="1322383"/>
            <a:ext cx="5516630" cy="3383327"/>
          </a:xfrm>
        </p:spPr>
        <p:txBody>
          <a:bodyPr/>
          <a:lstStyle/>
          <a:p>
            <a:r>
              <a:rPr lang="en-US" dirty="0"/>
              <a:t>White victories: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BA3B3-AFA8-41F2-A122-8268E811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" y="44996"/>
            <a:ext cx="5516630" cy="6768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70AED-B709-4A23-AEB9-54C378A0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818" y="2398356"/>
            <a:ext cx="4041193" cy="18185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4FB70-5E15-4465-96D9-CD52F053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12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168" y="74897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Silverman Knightly (4x5)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40" y="1322383"/>
            <a:ext cx="5516630" cy="3383327"/>
          </a:xfrm>
        </p:spPr>
        <p:txBody>
          <a:bodyPr/>
          <a:lstStyle/>
          <a:p>
            <a:r>
              <a:rPr lang="en-US" dirty="0"/>
              <a:t>Black victories: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BA3B3-AFA8-41F2-A122-8268E811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" y="44996"/>
            <a:ext cx="5516630" cy="6768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80570-47DC-4574-83F0-3E9FDCAE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490" y="1965320"/>
            <a:ext cx="4406537" cy="1727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B8339-7CC4-41FC-8973-CACD72531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490" y="3824354"/>
            <a:ext cx="4475172" cy="19194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90007-F8FE-4ADE-A743-9EC6F788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77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168" y="74897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Silverman Knightly (4x5)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40" y="1322383"/>
            <a:ext cx="5516630" cy="932545"/>
          </a:xfrm>
        </p:spPr>
        <p:txBody>
          <a:bodyPr/>
          <a:lstStyle/>
          <a:p>
            <a:r>
              <a:rPr lang="en-US" dirty="0"/>
              <a:t>Once again, the number of draw is: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BA3B3-AFA8-41F2-A122-8268E811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" y="44996"/>
            <a:ext cx="5516630" cy="676800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63A92427-92EB-4247-8264-F4A965B8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312" y="2015231"/>
            <a:ext cx="6128851" cy="344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7E8D7-44C2-4DC2-9730-3AC01FA0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40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0" name="Picture 10">
            <a:extLst>
              <a:ext uri="{FF2B5EF4-FFF2-40B4-BE49-F238E27FC236}">
                <a16:creationId xmlns:a16="http://schemas.microsoft.com/office/drawing/2014/main" id="{F78C3FA7-4FDE-4E25-AD4A-07F8CCFE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68" y="2517338"/>
            <a:ext cx="3190930" cy="40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DD996D-5C97-49E4-B519-25395A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168" y="74897"/>
            <a:ext cx="6073140" cy="1257300"/>
          </a:xfrm>
        </p:spPr>
        <p:txBody>
          <a:bodyPr>
            <a:normAutofit/>
          </a:bodyPr>
          <a:lstStyle/>
          <a:p>
            <a:r>
              <a:rPr lang="en-US" sz="4800" dirty="0"/>
              <a:t>MiniChess variant</a:t>
            </a:r>
            <a:br>
              <a:rPr lang="en-US" sz="4800" dirty="0"/>
            </a:br>
            <a:r>
              <a:rPr lang="en-US" sz="3600" dirty="0"/>
              <a:t>Silverman Knightly (4x5)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EB7B4-A207-425B-9B14-CE3339EA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40" y="1322383"/>
            <a:ext cx="5516630" cy="3383327"/>
          </a:xfrm>
        </p:spPr>
        <p:txBody>
          <a:bodyPr/>
          <a:lstStyle/>
          <a:p>
            <a:r>
              <a:rPr lang="en-US" dirty="0"/>
              <a:t>Black wins. A lot.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7D030-CBF5-4015-9B69-347847E1752C}"/>
              </a:ext>
            </a:extLst>
          </p:cNvPr>
          <p:cNvSpPr txBox="1"/>
          <p:nvPr/>
        </p:nvSpPr>
        <p:spPr>
          <a:xfrm flipH="1">
            <a:off x="8784306" y="3194696"/>
            <a:ext cx="2011365" cy="2207240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prst="relaxedInset"/>
            <a:bevelB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♚</a:t>
            </a:r>
            <a:endParaRPr lang="en-US" sz="125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BA3B3-AFA8-41F2-A122-8268E811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" y="44996"/>
            <a:ext cx="5516630" cy="6768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8DB6C-87DF-460B-A2FD-05C2ED4B8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175" b="1540"/>
          <a:stretch/>
        </p:blipFill>
        <p:spPr>
          <a:xfrm>
            <a:off x="9134578" y="1400638"/>
            <a:ext cx="2711356" cy="17256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F4F69-44EF-431B-9462-E94C4608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65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39C7-61D0-4D9B-BFF8-56FA57AB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280D-AE46-465B-8A96-D8B56B29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8" name="Picture 4" descr="Thank You Dog GIFs | Tenor">
            <a:extLst>
              <a:ext uri="{FF2B5EF4-FFF2-40B4-BE49-F238E27FC236}">
                <a16:creationId xmlns:a16="http://schemas.microsoft.com/office/drawing/2014/main" id="{56DB16C7-2BA1-4DA9-AB46-F799EA4E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943" y="2076450"/>
            <a:ext cx="5571043" cy="34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14EE8-BE61-49CA-B670-BC0B27F9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5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088C-C660-4DF5-9EDD-36A1FD2F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72335B-F2B2-41BF-BCAD-449CFA33A7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38" y="1757401"/>
            <a:ext cx="6960123" cy="421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45E85-DA5A-4E53-99BD-E8656735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806E-CE39-4D5C-A220-B7E56E5A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 Structure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107AC-DEB6-4954-B5A2-C6AF877B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57350"/>
            <a:ext cx="4019550" cy="459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EE052A-4252-4831-85C6-6103D4857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26" y="1657350"/>
            <a:ext cx="5764808" cy="484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400533-1EE6-4501-8B78-FA3792115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426" y="2288543"/>
            <a:ext cx="3977640" cy="10081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14D46-424C-49C4-9993-DA693A79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4E8C4-FAE5-43F0-B672-CD26E12F7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796" y="3391601"/>
            <a:ext cx="5302544" cy="30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4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BF110-A37F-4C54-9D71-3217608F3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5" y="1257300"/>
            <a:ext cx="2815971" cy="277977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532562D-2BBA-4B94-8599-5A7A8C04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15" y="0"/>
            <a:ext cx="10353762" cy="1257300"/>
          </a:xfrm>
        </p:spPr>
        <p:txBody>
          <a:bodyPr/>
          <a:lstStyle/>
          <a:p>
            <a:r>
              <a:rPr lang="en-US" sz="4400" dirty="0"/>
              <a:t>Movement Mechanics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1A7280-ADDC-47A2-A9A7-8D94397F2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87" y="1257300"/>
            <a:ext cx="2808732" cy="2837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DF3979-2A4A-443F-A53B-83A34E1A3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367" y="1271778"/>
            <a:ext cx="2823210" cy="2808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89C702-683E-429C-A65B-02D04E28785F}"/>
              </a:ext>
            </a:extLst>
          </p:cNvPr>
          <p:cNvSpPr txBox="1"/>
          <p:nvPr/>
        </p:nvSpPr>
        <p:spPr>
          <a:xfrm>
            <a:off x="864508" y="4421078"/>
            <a:ext cx="2420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King</a:t>
            </a:r>
          </a:p>
          <a:p>
            <a:pPr algn="ctr"/>
            <a:endParaRPr lang="en-US" sz="2800" dirty="0"/>
          </a:p>
          <a:p>
            <a:r>
              <a:rPr lang="en-US" sz="2800" dirty="0"/>
              <a:t>♚ White: “K”</a:t>
            </a:r>
          </a:p>
          <a:p>
            <a:r>
              <a:rPr lang="en-US" sz="2800" dirty="0"/>
              <a:t>♔ Black: “k”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4C3AC-89C5-47FE-B099-FB90821691EA}"/>
              </a:ext>
            </a:extLst>
          </p:cNvPr>
          <p:cNvSpPr txBox="1"/>
          <p:nvPr/>
        </p:nvSpPr>
        <p:spPr>
          <a:xfrm>
            <a:off x="4533386" y="4421078"/>
            <a:ext cx="2352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Queen</a:t>
            </a:r>
          </a:p>
          <a:p>
            <a:pPr algn="ctr"/>
            <a:endParaRPr lang="en-US" sz="2800" dirty="0"/>
          </a:p>
          <a:p>
            <a:r>
              <a:rPr lang="en-US" sz="2800" dirty="0"/>
              <a:t>♛ White: “Q”</a:t>
            </a:r>
          </a:p>
          <a:p>
            <a:r>
              <a:rPr lang="en-US" sz="2800" dirty="0"/>
              <a:t>♕ Black: “q”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610EB-1B4C-4BD3-B7A0-2046187F69B6}"/>
              </a:ext>
            </a:extLst>
          </p:cNvPr>
          <p:cNvSpPr txBox="1"/>
          <p:nvPr/>
        </p:nvSpPr>
        <p:spPr>
          <a:xfrm>
            <a:off x="8398680" y="4351536"/>
            <a:ext cx="2352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Bishop</a:t>
            </a:r>
          </a:p>
          <a:p>
            <a:pPr algn="ctr"/>
            <a:endParaRPr lang="en-US" sz="2800" dirty="0"/>
          </a:p>
          <a:p>
            <a:r>
              <a:rPr lang="en-US" sz="2800" dirty="0"/>
              <a:t>♝White: “B”</a:t>
            </a:r>
          </a:p>
          <a:p>
            <a:r>
              <a:rPr lang="en-US" sz="2800" dirty="0"/>
              <a:t>♗Black: “b”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A43CD-1909-402C-903A-BAFEEA9A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36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2181</Words>
  <Application>Microsoft Office PowerPoint</Application>
  <PresentationFormat>Widescreen</PresentationFormat>
  <Paragraphs>354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Goudy Old Style</vt:lpstr>
      <vt:lpstr>Segoe UI Emoji</vt:lpstr>
      <vt:lpstr>Wingdings 2</vt:lpstr>
      <vt:lpstr>SlateVTI</vt:lpstr>
      <vt:lpstr>Fantastic Chess Variants  and  How to Play Them</vt:lpstr>
      <vt:lpstr>Contents </vt:lpstr>
      <vt:lpstr>Disclaimer</vt:lpstr>
      <vt:lpstr>Why this topic?</vt:lpstr>
      <vt:lpstr>Why this topic?</vt:lpstr>
      <vt:lpstr>Why this topic?</vt:lpstr>
      <vt:lpstr>Data Structure</vt:lpstr>
      <vt:lpstr>Data Structure</vt:lpstr>
      <vt:lpstr>Movement Mechanics</vt:lpstr>
      <vt:lpstr>Movement Mechanics</vt:lpstr>
      <vt:lpstr>Movement Mechanics</vt:lpstr>
      <vt:lpstr>Movement Mechanics</vt:lpstr>
      <vt:lpstr>Movement Mechanics</vt:lpstr>
      <vt:lpstr>Movement Mechanics</vt:lpstr>
      <vt:lpstr>Movement Mechanics</vt:lpstr>
      <vt:lpstr>Movement Mechanics</vt:lpstr>
      <vt:lpstr>Movement Mechanics</vt:lpstr>
      <vt:lpstr>Movement Mechanics</vt:lpstr>
      <vt:lpstr>Minimax AI logic</vt:lpstr>
      <vt:lpstr>Minimax AI logic</vt:lpstr>
      <vt:lpstr>Minimax AI logic</vt:lpstr>
      <vt:lpstr>Minimax AI logic</vt:lpstr>
      <vt:lpstr>PowerPoint Presentation</vt:lpstr>
      <vt:lpstr>Minimax AI logic</vt:lpstr>
      <vt:lpstr>Minimax AI logic</vt:lpstr>
      <vt:lpstr>Minimax AI logic</vt:lpstr>
      <vt:lpstr>Minimax AI logic</vt:lpstr>
      <vt:lpstr>Minimax AI logic</vt:lpstr>
      <vt:lpstr>Minimax AI logic</vt:lpstr>
      <vt:lpstr>Minimax AI logic</vt:lpstr>
      <vt:lpstr>MiniChess vs Chess</vt:lpstr>
      <vt:lpstr>MiniChess vs Chess</vt:lpstr>
      <vt:lpstr>MiniChess vs Chess</vt:lpstr>
      <vt:lpstr>MiniChess variants</vt:lpstr>
      <vt:lpstr>MiniChess variants</vt:lpstr>
      <vt:lpstr>MiniChess variant The House Of Commoners 3x5</vt:lpstr>
      <vt:lpstr>MiniChess variant The House Of Commoners 3x5</vt:lpstr>
      <vt:lpstr>MiniChess variant The House Of Commoners 3x5</vt:lpstr>
      <vt:lpstr>MiniChess variant The House Of Commoners 3x5</vt:lpstr>
      <vt:lpstr>MiniChess variant The Queens’ Gauntlet 3x5</vt:lpstr>
      <vt:lpstr>MiniChess variant The Queens’ Gauntlet 3x5</vt:lpstr>
      <vt:lpstr>MiniChess variant The Queens’ Gauntlet 3x5</vt:lpstr>
      <vt:lpstr>MiniChess variant The Queens’ Gauntlet 3x5</vt:lpstr>
      <vt:lpstr>MiniChess variant The Queens’ Gauntlet 3x5</vt:lpstr>
      <vt:lpstr>MiniChess variant Alternative Thai 4x8</vt:lpstr>
      <vt:lpstr>MiniChess variant Alternative Thai 4x8</vt:lpstr>
      <vt:lpstr>MiniChess variant Alternative Thai 4x8</vt:lpstr>
      <vt:lpstr>MiniChess variant Alternative Thai 4x8</vt:lpstr>
      <vt:lpstr>MiniChess variant Alternative Thai 4x8</vt:lpstr>
      <vt:lpstr>MiniChess variant Alternative Thai 4x8</vt:lpstr>
      <vt:lpstr>Win Rates and Balance</vt:lpstr>
      <vt:lpstr>The debate</vt:lpstr>
      <vt:lpstr>Some explanations</vt:lpstr>
      <vt:lpstr>Some explanations</vt:lpstr>
      <vt:lpstr>Some explanations</vt:lpstr>
      <vt:lpstr>Some explanations</vt:lpstr>
      <vt:lpstr>The next steps</vt:lpstr>
      <vt:lpstr>As a little bonus~~</vt:lpstr>
      <vt:lpstr>MiniChess variant Silverman Knightly (4x5)</vt:lpstr>
      <vt:lpstr>MiniChess variant Silverman Knightly (4x5)</vt:lpstr>
      <vt:lpstr>MiniChess variant Silverman Knightly (4x5)</vt:lpstr>
      <vt:lpstr>MiniChess variant Silverman Knightly (4x5)</vt:lpstr>
      <vt:lpstr>MiniChess variant Silverman Knightly (4x5)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Chess Variants  and  How to Play Them</dc:title>
  <dc:creator>Tien Yun Wu</dc:creator>
  <cp:lastModifiedBy>Tien Yun Wu</cp:lastModifiedBy>
  <cp:revision>3</cp:revision>
  <dcterms:created xsi:type="dcterms:W3CDTF">2020-12-04T07:19:40Z</dcterms:created>
  <dcterms:modified xsi:type="dcterms:W3CDTF">2020-12-04T15:07:59Z</dcterms:modified>
</cp:coreProperties>
</file>